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9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25.gif" ContentType="image/gif"/>
  <Override PartName="/ppt/media/image44.png" ContentType="image/png"/>
  <Override PartName="/ppt/media/image45.png" ContentType="image/png"/>
  <Override PartName="/ppt/media/image46.png" ContentType="image/png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78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79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84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7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29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_rels/slideMaster27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6.xml.rels" ContentType="application/vnd.openxmlformats-package.relationships+xml"/>
  <Override PartName="/ppt/slideMasters/slideMaster22.xml" ContentType="application/vnd.openxmlformats-officedocument.presentationml.slideMaster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5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6.xml" ContentType="application/vnd.openxmlformats-officedocument.theme+xml"/>
  <Override PartName="/ppt/theme/theme3.xml" ContentType="application/vnd.openxmlformats-officedocument.theme+xml"/>
  <Override PartName="/ppt/theme/theme11.xml" ContentType="application/vnd.openxmlformats-officedocument.theme+xml"/>
  <Override PartName="/ppt/theme/theme17.xml" ContentType="application/vnd.openxmlformats-officedocument.theme+xml"/>
  <Override PartName="/ppt/theme/theme4.xml" ContentType="application/vnd.openxmlformats-officedocument.theme+xml"/>
  <Override PartName="/ppt/theme/theme12.xml" ContentType="application/vnd.openxmlformats-officedocument.theme+xml"/>
  <Override PartName="/ppt/theme/theme5.xml" ContentType="application/vnd.openxmlformats-officedocument.theme+xml"/>
  <Override PartName="/ppt/theme/theme18.xml" ContentType="application/vnd.openxmlformats-officedocument.theme+xml"/>
  <Override PartName="/ppt/theme/theme6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slideLayouts/slideLayout348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_rels/slideLayout346.xml.rels" ContentType="application/vnd.openxmlformats-package.relationships+xml"/>
  <Override PartName="/ppt/slideLayouts/_rels/slideLayout345.xml.rels" ContentType="application/vnd.openxmlformats-package.relationships+xml"/>
  <Override PartName="/ppt/slideLayouts/_rels/slideLayout344.xml.rels" ContentType="application/vnd.openxmlformats-package.relationships+xml"/>
  <Override PartName="/ppt/slideLayouts/_rels/slideLayout343.xml.rels" ContentType="application/vnd.openxmlformats-package.relationships+xml"/>
  <Override PartName="/ppt/slideLayouts/_rels/slideLayout342.xml.rels" ContentType="application/vnd.openxmlformats-package.relationships+xml"/>
  <Override PartName="/ppt/slideLayouts/_rels/slideLayout341.xml.rels" ContentType="application/vnd.openxmlformats-package.relationships+xml"/>
  <Override PartName="/ppt/slideLayouts/_rels/slideLayout340.xml.rels" ContentType="application/vnd.openxmlformats-package.relationships+xml"/>
  <Override PartName="/ppt/slideLayouts/_rels/slideLayout339.xml.rels" ContentType="application/vnd.openxmlformats-package.relationships+xml"/>
  <Override PartName="/ppt/slideLayouts/_rels/slideLayout338.xml.rels" ContentType="application/vnd.openxmlformats-package.relationships+xml"/>
  <Override PartName="/ppt/slideLayouts/_rels/slideLayout333.xml.rels" ContentType="application/vnd.openxmlformats-package.relationships+xml"/>
  <Override PartName="/ppt/slideLayouts/_rels/slideLayout332.xml.rels" ContentType="application/vnd.openxmlformats-package.relationships+xml"/>
  <Override PartName="/ppt/slideLayouts/_rels/slideLayout331.xml.rels" ContentType="application/vnd.openxmlformats-package.relationships+xml"/>
  <Override PartName="/ppt/slideLayouts/_rels/slideLayout330.xml.rels" ContentType="application/vnd.openxmlformats-package.relationships+xml"/>
  <Override PartName="/ppt/slideLayouts/_rels/slideLayout320.xml.rels" ContentType="application/vnd.openxmlformats-package.relationships+xml"/>
  <Override PartName="/ppt/slideLayouts/_rels/slideLayout319.xml.rels" ContentType="application/vnd.openxmlformats-package.relationships+xml"/>
  <Override PartName="/ppt/slideLayouts/_rels/slideLayout308.xml.rels" ContentType="application/vnd.openxmlformats-package.relationships+xml"/>
  <Override PartName="/ppt/slideLayouts/_rels/slideLayout307.xml.rels" ContentType="application/vnd.openxmlformats-package.relationships+xml"/>
  <Override PartName="/ppt/slideLayouts/_rels/slideLayout306.xml.rels" ContentType="application/vnd.openxmlformats-package.relationships+xml"/>
  <Override PartName="/ppt/slideLayouts/_rels/slideLayout304.xml.rels" ContentType="application/vnd.openxmlformats-package.relationships+xml"/>
  <Override PartName="/ppt/slideLayouts/_rels/slideLayout303.xml.rels" ContentType="application/vnd.openxmlformats-package.relationships+xml"/>
  <Override PartName="/ppt/slideLayouts/_rels/slideLayout302.xml.rels" ContentType="application/vnd.openxmlformats-package.relationships+xml"/>
  <Override PartName="/ppt/slideLayouts/_rels/slideLayout299.xml.rels" ContentType="application/vnd.openxmlformats-package.relationships+xml"/>
  <Override PartName="/ppt/slideLayouts/_rels/slideLayout327.xml.rels" ContentType="application/vnd.openxmlformats-package.relationships+xml"/>
  <Override PartName="/ppt/slideLayouts/_rels/slideLayout298.xml.rels" ContentType="application/vnd.openxmlformats-package.relationships+xml"/>
  <Override PartName="/ppt/slideLayouts/_rels/slideLayout326.xml.rels" ContentType="application/vnd.openxmlformats-package.relationships+xml"/>
  <Override PartName="/ppt/slideLayouts/_rels/slideLayout297.xml.rels" ContentType="application/vnd.openxmlformats-package.relationships+xml"/>
  <Override PartName="/ppt/slideLayouts/_rels/slideLayout325.xml.rels" ContentType="application/vnd.openxmlformats-package.relationships+xml"/>
  <Override PartName="/ppt/slideLayouts/_rels/slideLayout296.xml.rels" ContentType="application/vnd.openxmlformats-package.relationships+xml"/>
  <Override PartName="/ppt/slideLayouts/_rels/slideLayout294.xml.rels" ContentType="application/vnd.openxmlformats-package.relationships+xml"/>
  <Override PartName="/ppt/slideLayouts/_rels/slideLayout348.xml.rels" ContentType="application/vnd.openxmlformats-package.relationships+xml"/>
  <Override PartName="/ppt/slideLayouts/_rels/slideLayout293.xml.rels" ContentType="application/vnd.openxmlformats-package.relationships+xml"/>
  <Override PartName="/ppt/slideLayouts/_rels/slideLayout289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314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313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337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329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328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301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300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318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317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316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315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305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309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3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3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336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12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32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2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324.xml.rels" ContentType="application/vnd.openxmlformats-package.relationships+xml"/>
  <Override PartName="/ppt/slideLayouts/_rels/slideLayout29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322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335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290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291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347.xml.rels" ContentType="application/vnd.openxmlformats-package.relationships+xml"/>
  <Override PartName="/ppt/slideLayouts/_rels/slideLayout292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93.xml.rels" ContentType="application/vnd.openxmlformats-package.relationships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198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  <p:sldMasterId id="2147483973" r:id="rId27"/>
    <p:sldMasterId id="2147483986" r:id="rId28"/>
    <p:sldMasterId id="2147483999" r:id="rId29"/>
    <p:sldMasterId id="2147484012" r:id="rId30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  <p:sldId id="289" r:id="rId64"/>
    <p:sldId id="290" r:id="rId65"/>
    <p:sldId id="291" r:id="rId66"/>
    <p:sldId id="292" r:id="rId67"/>
    <p:sldId id="293" r:id="rId68"/>
    <p:sldId id="294" r:id="rId69"/>
    <p:sldId id="295" r:id="rId70"/>
    <p:sldId id="296" r:id="rId71"/>
    <p:sldId id="297" r:id="rId72"/>
    <p:sldId id="298" r:id="rId73"/>
    <p:sldId id="299" r:id="rId74"/>
    <p:sldId id="300" r:id="rId75"/>
    <p:sldId id="301" r:id="rId76"/>
    <p:sldId id="302" r:id="rId77"/>
    <p:sldId id="303" r:id="rId78"/>
    <p:sldId id="304" r:id="rId79"/>
    <p:sldId id="305" r:id="rId80"/>
    <p:sldId id="306" r:id="rId81"/>
    <p:sldId id="307" r:id="rId82"/>
    <p:sldId id="308" r:id="rId83"/>
    <p:sldId id="309" r:id="rId84"/>
    <p:sldId id="310" r:id="rId85"/>
    <p:sldId id="311" r:id="rId86"/>
    <p:sldId id="312" r:id="rId87"/>
    <p:sldId id="313" r:id="rId88"/>
    <p:sldId id="314" r:id="rId89"/>
    <p:sldId id="315" r:id="rId90"/>
    <p:sldId id="316" r:id="rId91"/>
    <p:sldId id="317" r:id="rId92"/>
    <p:sldId id="318" r:id="rId93"/>
    <p:sldId id="319" r:id="rId94"/>
    <p:sldId id="320" r:id="rId95"/>
    <p:sldId id="321" r:id="rId96"/>
    <p:sldId id="322" r:id="rId97"/>
    <p:sldId id="323" r:id="rId98"/>
    <p:sldId id="324" r:id="rId99"/>
    <p:sldId id="325" r:id="rId100"/>
    <p:sldId id="326" r:id="rId101"/>
    <p:sldId id="327" r:id="rId102"/>
    <p:sldId id="328" r:id="rId103"/>
    <p:sldId id="329" r:id="rId104"/>
    <p:sldId id="330" r:id="rId105"/>
    <p:sldId id="331" r:id="rId106"/>
    <p:sldId id="332" r:id="rId107"/>
    <p:sldId id="333" r:id="rId108"/>
    <p:sldId id="334" r:id="rId109"/>
    <p:sldId id="335" r:id="rId110"/>
    <p:sldId id="336" r:id="rId111"/>
    <p:sldId id="337" r:id="rId112"/>
    <p:sldId id="338" r:id="rId113"/>
    <p:sldId id="339" r:id="rId114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" Target="slides/slide1.xml"/><Relationship Id="rId32" Type="http://schemas.openxmlformats.org/officeDocument/2006/relationships/slide" Target="slides/slide2.xml"/><Relationship Id="rId33" Type="http://schemas.openxmlformats.org/officeDocument/2006/relationships/slide" Target="slides/slide3.xml"/><Relationship Id="rId34" Type="http://schemas.openxmlformats.org/officeDocument/2006/relationships/slide" Target="slides/slide4.xml"/><Relationship Id="rId35" Type="http://schemas.openxmlformats.org/officeDocument/2006/relationships/slide" Target="slides/slide5.xml"/><Relationship Id="rId36" Type="http://schemas.openxmlformats.org/officeDocument/2006/relationships/slide" Target="slides/slide6.xml"/><Relationship Id="rId37" Type="http://schemas.openxmlformats.org/officeDocument/2006/relationships/slide" Target="slides/slide7.xml"/><Relationship Id="rId38" Type="http://schemas.openxmlformats.org/officeDocument/2006/relationships/slide" Target="slides/slide8.xml"/><Relationship Id="rId39" Type="http://schemas.openxmlformats.org/officeDocument/2006/relationships/slide" Target="slides/slide9.xml"/><Relationship Id="rId40" Type="http://schemas.openxmlformats.org/officeDocument/2006/relationships/slide" Target="slides/slide10.xml"/><Relationship Id="rId41" Type="http://schemas.openxmlformats.org/officeDocument/2006/relationships/slide" Target="slides/slide11.xml"/><Relationship Id="rId42" Type="http://schemas.openxmlformats.org/officeDocument/2006/relationships/slide" Target="slides/slide12.xml"/><Relationship Id="rId43" Type="http://schemas.openxmlformats.org/officeDocument/2006/relationships/slide" Target="slides/slide13.xml"/><Relationship Id="rId44" Type="http://schemas.openxmlformats.org/officeDocument/2006/relationships/slide" Target="slides/slide14.xml"/><Relationship Id="rId45" Type="http://schemas.openxmlformats.org/officeDocument/2006/relationships/slide" Target="slides/slide15.xml"/><Relationship Id="rId46" Type="http://schemas.openxmlformats.org/officeDocument/2006/relationships/slide" Target="slides/slide16.xml"/><Relationship Id="rId47" Type="http://schemas.openxmlformats.org/officeDocument/2006/relationships/slide" Target="slides/slide17.xml"/><Relationship Id="rId48" Type="http://schemas.openxmlformats.org/officeDocument/2006/relationships/slide" Target="slides/slide18.xml"/><Relationship Id="rId49" Type="http://schemas.openxmlformats.org/officeDocument/2006/relationships/slide" Target="slides/slide19.xml"/><Relationship Id="rId50" Type="http://schemas.openxmlformats.org/officeDocument/2006/relationships/slide" Target="slides/slide20.xml"/><Relationship Id="rId51" Type="http://schemas.openxmlformats.org/officeDocument/2006/relationships/slide" Target="slides/slide21.xml"/><Relationship Id="rId52" Type="http://schemas.openxmlformats.org/officeDocument/2006/relationships/slide" Target="slides/slide22.xml"/><Relationship Id="rId53" Type="http://schemas.openxmlformats.org/officeDocument/2006/relationships/slide" Target="slides/slide23.xml"/><Relationship Id="rId54" Type="http://schemas.openxmlformats.org/officeDocument/2006/relationships/slide" Target="slides/slide24.xml"/><Relationship Id="rId55" Type="http://schemas.openxmlformats.org/officeDocument/2006/relationships/slide" Target="slides/slide25.xml"/><Relationship Id="rId56" Type="http://schemas.openxmlformats.org/officeDocument/2006/relationships/slide" Target="slides/slide26.xml"/><Relationship Id="rId57" Type="http://schemas.openxmlformats.org/officeDocument/2006/relationships/slide" Target="slides/slide27.xml"/><Relationship Id="rId58" Type="http://schemas.openxmlformats.org/officeDocument/2006/relationships/slide" Target="slides/slide28.xml"/><Relationship Id="rId59" Type="http://schemas.openxmlformats.org/officeDocument/2006/relationships/slide" Target="slides/slide29.xml"/><Relationship Id="rId60" Type="http://schemas.openxmlformats.org/officeDocument/2006/relationships/slide" Target="slides/slide30.xml"/><Relationship Id="rId61" Type="http://schemas.openxmlformats.org/officeDocument/2006/relationships/slide" Target="slides/slide31.xml"/><Relationship Id="rId62" Type="http://schemas.openxmlformats.org/officeDocument/2006/relationships/slide" Target="slides/slide32.xml"/><Relationship Id="rId63" Type="http://schemas.openxmlformats.org/officeDocument/2006/relationships/slide" Target="slides/slide33.xml"/><Relationship Id="rId64" Type="http://schemas.openxmlformats.org/officeDocument/2006/relationships/slide" Target="slides/slide34.xml"/><Relationship Id="rId65" Type="http://schemas.openxmlformats.org/officeDocument/2006/relationships/slide" Target="slides/slide35.xml"/><Relationship Id="rId66" Type="http://schemas.openxmlformats.org/officeDocument/2006/relationships/slide" Target="slides/slide36.xml"/><Relationship Id="rId67" Type="http://schemas.openxmlformats.org/officeDocument/2006/relationships/slide" Target="slides/slide37.xml"/><Relationship Id="rId68" Type="http://schemas.openxmlformats.org/officeDocument/2006/relationships/slide" Target="slides/slide38.xml"/><Relationship Id="rId69" Type="http://schemas.openxmlformats.org/officeDocument/2006/relationships/slide" Target="slides/slide39.xml"/><Relationship Id="rId70" Type="http://schemas.openxmlformats.org/officeDocument/2006/relationships/slide" Target="slides/slide40.xml"/><Relationship Id="rId71" Type="http://schemas.openxmlformats.org/officeDocument/2006/relationships/slide" Target="slides/slide41.xml"/><Relationship Id="rId72" Type="http://schemas.openxmlformats.org/officeDocument/2006/relationships/slide" Target="slides/slide42.xml"/><Relationship Id="rId73" Type="http://schemas.openxmlformats.org/officeDocument/2006/relationships/slide" Target="slides/slide43.xml"/><Relationship Id="rId74" Type="http://schemas.openxmlformats.org/officeDocument/2006/relationships/slide" Target="slides/slide44.xml"/><Relationship Id="rId75" Type="http://schemas.openxmlformats.org/officeDocument/2006/relationships/slide" Target="slides/slide45.xml"/><Relationship Id="rId76" Type="http://schemas.openxmlformats.org/officeDocument/2006/relationships/slide" Target="slides/slide46.xml"/><Relationship Id="rId77" Type="http://schemas.openxmlformats.org/officeDocument/2006/relationships/slide" Target="slides/slide47.xml"/><Relationship Id="rId78" Type="http://schemas.openxmlformats.org/officeDocument/2006/relationships/slide" Target="slides/slide48.xml"/><Relationship Id="rId79" Type="http://schemas.openxmlformats.org/officeDocument/2006/relationships/slide" Target="slides/slide49.xml"/><Relationship Id="rId80" Type="http://schemas.openxmlformats.org/officeDocument/2006/relationships/slide" Target="slides/slide50.xml"/><Relationship Id="rId81" Type="http://schemas.openxmlformats.org/officeDocument/2006/relationships/slide" Target="slides/slide51.xml"/><Relationship Id="rId82" Type="http://schemas.openxmlformats.org/officeDocument/2006/relationships/slide" Target="slides/slide52.xml"/><Relationship Id="rId83" Type="http://schemas.openxmlformats.org/officeDocument/2006/relationships/slide" Target="slides/slide53.xml"/><Relationship Id="rId84" Type="http://schemas.openxmlformats.org/officeDocument/2006/relationships/slide" Target="slides/slide54.xml"/><Relationship Id="rId85" Type="http://schemas.openxmlformats.org/officeDocument/2006/relationships/slide" Target="slides/slide55.xml"/><Relationship Id="rId86" Type="http://schemas.openxmlformats.org/officeDocument/2006/relationships/slide" Target="slides/slide56.xml"/><Relationship Id="rId87" Type="http://schemas.openxmlformats.org/officeDocument/2006/relationships/slide" Target="slides/slide57.xml"/><Relationship Id="rId88" Type="http://schemas.openxmlformats.org/officeDocument/2006/relationships/slide" Target="slides/slide58.xml"/><Relationship Id="rId89" Type="http://schemas.openxmlformats.org/officeDocument/2006/relationships/slide" Target="slides/slide59.xml"/><Relationship Id="rId90" Type="http://schemas.openxmlformats.org/officeDocument/2006/relationships/slide" Target="slides/slide60.xml"/><Relationship Id="rId91" Type="http://schemas.openxmlformats.org/officeDocument/2006/relationships/slide" Target="slides/slide61.xml"/><Relationship Id="rId92" Type="http://schemas.openxmlformats.org/officeDocument/2006/relationships/slide" Target="slides/slide62.xml"/><Relationship Id="rId93" Type="http://schemas.openxmlformats.org/officeDocument/2006/relationships/slide" Target="slides/slide63.xml"/><Relationship Id="rId94" Type="http://schemas.openxmlformats.org/officeDocument/2006/relationships/slide" Target="slides/slide64.xml"/><Relationship Id="rId95" Type="http://schemas.openxmlformats.org/officeDocument/2006/relationships/slide" Target="slides/slide65.xml"/><Relationship Id="rId96" Type="http://schemas.openxmlformats.org/officeDocument/2006/relationships/slide" Target="slides/slide66.xml"/><Relationship Id="rId97" Type="http://schemas.openxmlformats.org/officeDocument/2006/relationships/slide" Target="slides/slide67.xml"/><Relationship Id="rId98" Type="http://schemas.openxmlformats.org/officeDocument/2006/relationships/slide" Target="slides/slide68.xml"/><Relationship Id="rId99" Type="http://schemas.openxmlformats.org/officeDocument/2006/relationships/slide" Target="slides/slide69.xml"/><Relationship Id="rId100" Type="http://schemas.openxmlformats.org/officeDocument/2006/relationships/slide" Target="slides/slide70.xml"/><Relationship Id="rId101" Type="http://schemas.openxmlformats.org/officeDocument/2006/relationships/slide" Target="slides/slide71.xml"/><Relationship Id="rId102" Type="http://schemas.openxmlformats.org/officeDocument/2006/relationships/slide" Target="slides/slide72.xml"/><Relationship Id="rId103" Type="http://schemas.openxmlformats.org/officeDocument/2006/relationships/slide" Target="slides/slide73.xml"/><Relationship Id="rId104" Type="http://schemas.openxmlformats.org/officeDocument/2006/relationships/slide" Target="slides/slide74.xml"/><Relationship Id="rId105" Type="http://schemas.openxmlformats.org/officeDocument/2006/relationships/slide" Target="slides/slide75.xml"/><Relationship Id="rId106" Type="http://schemas.openxmlformats.org/officeDocument/2006/relationships/slide" Target="slides/slide76.xml"/><Relationship Id="rId107" Type="http://schemas.openxmlformats.org/officeDocument/2006/relationships/slide" Target="slides/slide77.xml"/><Relationship Id="rId108" Type="http://schemas.openxmlformats.org/officeDocument/2006/relationships/slide" Target="slides/slide78.xml"/><Relationship Id="rId109" Type="http://schemas.openxmlformats.org/officeDocument/2006/relationships/slide" Target="slides/slide79.xml"/><Relationship Id="rId110" Type="http://schemas.openxmlformats.org/officeDocument/2006/relationships/slide" Target="slides/slide80.xml"/><Relationship Id="rId111" Type="http://schemas.openxmlformats.org/officeDocument/2006/relationships/slide" Target="slides/slide81.xml"/><Relationship Id="rId112" Type="http://schemas.openxmlformats.org/officeDocument/2006/relationships/slide" Target="slides/slide82.xml"/><Relationship Id="rId113" Type="http://schemas.openxmlformats.org/officeDocument/2006/relationships/slide" Target="slides/slide83.xml"/><Relationship Id="rId114" Type="http://schemas.openxmlformats.org/officeDocument/2006/relationships/slide" Target="slides/slide8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1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1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7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0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1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3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4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1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1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2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3480" cy="584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20.xml"/><Relationship Id="rId6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223.xml"/><Relationship Id="rId9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27.xml"/><Relationship Id="rId13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6.xml"/><Relationship Id="rId8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50.xml"/><Relationship Id="rId12" Type="http://schemas.openxmlformats.org/officeDocument/2006/relationships/slideLayout" Target="../slideLayouts/slideLayout251.xml"/><Relationship Id="rId13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53.xml"/><Relationship Id="rId3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58.xml"/><Relationship Id="rId8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65.xml"/><Relationship Id="rId3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8.xml"/><Relationship Id="rId6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70.xml"/><Relationship Id="rId8" Type="http://schemas.openxmlformats.org/officeDocument/2006/relationships/slideLayout" Target="../slideLayouts/slideLayout271.xml"/><Relationship Id="rId9" Type="http://schemas.openxmlformats.org/officeDocument/2006/relationships/slideLayout" Target="../slideLayouts/slideLayout272.xml"/><Relationship Id="rId10" Type="http://schemas.openxmlformats.org/officeDocument/2006/relationships/slideLayout" Target="../slideLayouts/slideLayout273.xml"/><Relationship Id="rId11" Type="http://schemas.openxmlformats.org/officeDocument/2006/relationships/slideLayout" Target="../slideLayouts/slideLayout274.xml"/><Relationship Id="rId12" Type="http://schemas.openxmlformats.org/officeDocument/2006/relationships/slideLayout" Target="../slideLayouts/slideLayout275.xml"/><Relationship Id="rId13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slideLayout" Target="../slideLayouts/slideLayout287.xml"/><Relationship Id="rId13" Type="http://schemas.openxmlformats.org/officeDocument/2006/relationships/slideLayout" Target="../slideLayouts/slideLayout28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89.xml"/><Relationship Id="rId3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92.xml"/><Relationship Id="rId6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94.xml"/><Relationship Id="rId8" Type="http://schemas.openxmlformats.org/officeDocument/2006/relationships/slideLayout" Target="../slideLayouts/slideLayout295.xml"/><Relationship Id="rId9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297.xml"/><Relationship Id="rId11" Type="http://schemas.openxmlformats.org/officeDocument/2006/relationships/slideLayout" Target="../slideLayouts/slideLayout298.xml"/><Relationship Id="rId12" Type="http://schemas.openxmlformats.org/officeDocument/2006/relationships/slideLayout" Target="../slideLayouts/slideLayout299.xml"/><Relationship Id="rId13" Type="http://schemas.openxmlformats.org/officeDocument/2006/relationships/slideLayout" Target="../slideLayouts/slideLayout300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5.xml"/><Relationship Id="rId7" Type="http://schemas.openxmlformats.org/officeDocument/2006/relationships/slideLayout" Target="../slideLayouts/slideLayout306.xml"/><Relationship Id="rId8" Type="http://schemas.openxmlformats.org/officeDocument/2006/relationships/slideLayout" Target="../slideLayouts/slideLayout307.xml"/><Relationship Id="rId9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309.xml"/><Relationship Id="rId11" Type="http://schemas.openxmlformats.org/officeDocument/2006/relationships/slideLayout" Target="../slideLayouts/slideLayout310.xml"/><Relationship Id="rId12" Type="http://schemas.openxmlformats.org/officeDocument/2006/relationships/slideLayout" Target="../slideLayouts/slideLayout311.xml"/><Relationship Id="rId13" Type="http://schemas.openxmlformats.org/officeDocument/2006/relationships/slideLayout" Target="../slideLayouts/slideLayout312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313.xml"/><Relationship Id="rId3" Type="http://schemas.openxmlformats.org/officeDocument/2006/relationships/slideLayout" Target="../slideLayouts/slideLayout314.xml"/><Relationship Id="rId4" Type="http://schemas.openxmlformats.org/officeDocument/2006/relationships/slideLayout" Target="../slideLayouts/slideLayout315.xml"/><Relationship Id="rId5" Type="http://schemas.openxmlformats.org/officeDocument/2006/relationships/slideLayout" Target="../slideLayouts/slideLayout316.xml"/><Relationship Id="rId6" Type="http://schemas.openxmlformats.org/officeDocument/2006/relationships/slideLayout" Target="../slideLayouts/slideLayout317.xml"/><Relationship Id="rId7" Type="http://schemas.openxmlformats.org/officeDocument/2006/relationships/slideLayout" Target="../slideLayouts/slideLayout318.xml"/><Relationship Id="rId8" Type="http://schemas.openxmlformats.org/officeDocument/2006/relationships/slideLayout" Target="../slideLayouts/slideLayout319.xml"/><Relationship Id="rId9" Type="http://schemas.openxmlformats.org/officeDocument/2006/relationships/slideLayout" Target="../slideLayouts/slideLayout320.xml"/><Relationship Id="rId10" Type="http://schemas.openxmlformats.org/officeDocument/2006/relationships/slideLayout" Target="../slideLayouts/slideLayout321.xml"/><Relationship Id="rId11" Type="http://schemas.openxmlformats.org/officeDocument/2006/relationships/slideLayout" Target="../slideLayouts/slideLayout322.xml"/><Relationship Id="rId12" Type="http://schemas.openxmlformats.org/officeDocument/2006/relationships/slideLayout" Target="../slideLayouts/slideLayout323.xml"/><Relationship Id="rId13" Type="http://schemas.openxmlformats.org/officeDocument/2006/relationships/slideLayout" Target="../slideLayouts/slideLayout324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325.xml"/><Relationship Id="rId3" Type="http://schemas.openxmlformats.org/officeDocument/2006/relationships/slideLayout" Target="../slideLayouts/slideLayout326.xml"/><Relationship Id="rId4" Type="http://schemas.openxmlformats.org/officeDocument/2006/relationships/slideLayout" Target="../slideLayouts/slideLayout327.xml"/><Relationship Id="rId5" Type="http://schemas.openxmlformats.org/officeDocument/2006/relationships/slideLayout" Target="../slideLayouts/slideLayout328.xml"/><Relationship Id="rId6" Type="http://schemas.openxmlformats.org/officeDocument/2006/relationships/slideLayout" Target="../slideLayouts/slideLayout329.xml"/><Relationship Id="rId7" Type="http://schemas.openxmlformats.org/officeDocument/2006/relationships/slideLayout" Target="../slideLayouts/slideLayout330.xml"/><Relationship Id="rId8" Type="http://schemas.openxmlformats.org/officeDocument/2006/relationships/slideLayout" Target="../slideLayouts/slideLayout331.xml"/><Relationship Id="rId9" Type="http://schemas.openxmlformats.org/officeDocument/2006/relationships/slideLayout" Target="../slideLayouts/slideLayout332.xml"/><Relationship Id="rId10" Type="http://schemas.openxmlformats.org/officeDocument/2006/relationships/slideLayout" Target="../slideLayouts/slideLayout333.xml"/><Relationship Id="rId11" Type="http://schemas.openxmlformats.org/officeDocument/2006/relationships/slideLayout" Target="../slideLayouts/slideLayout334.xml"/><Relationship Id="rId12" Type="http://schemas.openxmlformats.org/officeDocument/2006/relationships/slideLayout" Target="../slideLayouts/slideLayout335.xml"/><Relationship Id="rId13" Type="http://schemas.openxmlformats.org/officeDocument/2006/relationships/slideLayout" Target="../slideLayouts/slideLayout336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42.xml"/><Relationship Id="rId8" Type="http://schemas.openxmlformats.org/officeDocument/2006/relationships/slideLayout" Target="../slideLayouts/slideLayout343.xml"/><Relationship Id="rId9" Type="http://schemas.openxmlformats.org/officeDocument/2006/relationships/slideLayout" Target="../slideLayouts/slideLayout344.xml"/><Relationship Id="rId10" Type="http://schemas.openxmlformats.org/officeDocument/2006/relationships/slideLayout" Target="../slideLayouts/slideLayout345.xml"/><Relationship Id="rId11" Type="http://schemas.openxmlformats.org/officeDocument/2006/relationships/slideLayout" Target="../slideLayouts/slideLayout346.xml"/><Relationship Id="rId12" Type="http://schemas.openxmlformats.org/officeDocument/2006/relationships/slideLayout" Target="../slideLayouts/slideLayout347.xml"/><Relationship Id="rId13" Type="http://schemas.openxmlformats.org/officeDocument/2006/relationships/slideLayout" Target="../slideLayouts/slideLayout348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320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249840" cy="4382280"/>
          </a:xfrm>
          <a:prstGeom prst="rect">
            <a:avLst/>
          </a:prstGeom>
        </p:spPr>
        <p:txBody>
          <a:bodyPr lIns="0" rIns="0" tIns="0" bIns="0">
            <a:normAutofit fontScale="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767160" y="1768680"/>
            <a:ext cx="249840" cy="4382280"/>
          </a:xfrm>
          <a:prstGeom prst="rect">
            <a:avLst/>
          </a:prstGeom>
        </p:spPr>
        <p:txBody>
          <a:bodyPr lIns="0" rIns="0" tIns="0" bIns="0">
            <a:normAutofit fontScale="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249840" cy="4382280"/>
          </a:xfrm>
          <a:prstGeom prst="rect">
            <a:avLst/>
          </a:prstGeom>
        </p:spPr>
        <p:txBody>
          <a:bodyPr lIns="0" rIns="0" tIns="0" bIns="0">
            <a:normAutofit fontScale="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4" name="PlaceHolder 4"/>
          <p:cNvSpPr>
            <a:spLocks noGrp="1"/>
          </p:cNvSpPr>
          <p:nvPr>
            <p:ph type="body"/>
          </p:nvPr>
        </p:nvSpPr>
        <p:spPr>
          <a:xfrm>
            <a:off x="767160" y="1768680"/>
            <a:ext cx="249840" cy="4382280"/>
          </a:xfrm>
          <a:prstGeom prst="rect">
            <a:avLst/>
          </a:prstGeom>
        </p:spPr>
        <p:txBody>
          <a:bodyPr lIns="0" rIns="0" tIns="0" bIns="0">
            <a:normAutofit fontScale="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513000" cy="4382280"/>
          </a:xfrm>
          <a:prstGeom prst="rect">
            <a:avLst/>
          </a:prstGeom>
        </p:spPr>
        <p:txBody>
          <a:bodyPr lIns="0" rIns="0" tIns="0" bIns="0">
            <a:normAutofit fontScale="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30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249840" cy="4382280"/>
          </a:xfrm>
          <a:prstGeom prst="rect">
            <a:avLst/>
          </a:prstGeom>
        </p:spPr>
        <p:txBody>
          <a:bodyPr lIns="0" rIns="0" tIns="0" bIns="0">
            <a:normAutofit fontScale="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0" name="PlaceHolder 4"/>
          <p:cNvSpPr>
            <a:spLocks noGrp="1"/>
          </p:cNvSpPr>
          <p:nvPr>
            <p:ph type="body"/>
          </p:nvPr>
        </p:nvSpPr>
        <p:spPr>
          <a:xfrm>
            <a:off x="767160" y="1768680"/>
            <a:ext cx="249840" cy="4382280"/>
          </a:xfrm>
          <a:prstGeom prst="rect">
            <a:avLst/>
          </a:prstGeom>
        </p:spPr>
        <p:txBody>
          <a:bodyPr lIns="0" rIns="0" tIns="0" bIns="0">
            <a:normAutofit fontScale="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0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513000" cy="4382280"/>
          </a:xfrm>
          <a:prstGeom prst="rect">
            <a:avLst/>
          </a:prstGeom>
        </p:spPr>
        <p:txBody>
          <a:bodyPr lIns="0" rIns="0" tIns="0" bIns="0">
            <a:normAutofit fontScale="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7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513000" cy="4382280"/>
          </a:xfrm>
          <a:prstGeom prst="rect">
            <a:avLst/>
          </a:prstGeom>
        </p:spPr>
        <p:txBody>
          <a:bodyPr lIns="0" rIns="0" tIns="0" bIns="0">
            <a:normAutofit fontScale="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249840" cy="4382280"/>
          </a:xfrm>
          <a:prstGeom prst="rect">
            <a:avLst/>
          </a:prstGeom>
        </p:spPr>
        <p:txBody>
          <a:bodyPr lIns="0" rIns="0" tIns="0" bIns="0">
            <a:normAutofit fontScale="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5" name="PlaceHolder 4"/>
          <p:cNvSpPr>
            <a:spLocks noGrp="1"/>
          </p:cNvSpPr>
          <p:nvPr>
            <p:ph type="body"/>
          </p:nvPr>
        </p:nvSpPr>
        <p:spPr>
          <a:xfrm>
            <a:off x="767160" y="1768680"/>
            <a:ext cx="249840" cy="4382280"/>
          </a:xfrm>
          <a:prstGeom prst="rect">
            <a:avLst/>
          </a:prstGeom>
        </p:spPr>
        <p:txBody>
          <a:bodyPr lIns="0" rIns="0" tIns="0" bIns="0">
            <a:normAutofit fontScale="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4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249840" cy="4382280"/>
          </a:xfrm>
          <a:prstGeom prst="rect">
            <a:avLst/>
          </a:prstGeom>
        </p:spPr>
        <p:txBody>
          <a:bodyPr lIns="0" rIns="0" tIns="0" bIns="0">
            <a:normAutofit fontScale="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4" name="PlaceHolder 4"/>
          <p:cNvSpPr>
            <a:spLocks noGrp="1"/>
          </p:cNvSpPr>
          <p:nvPr>
            <p:ph type="body"/>
          </p:nvPr>
        </p:nvSpPr>
        <p:spPr>
          <a:xfrm>
            <a:off x="767160" y="1768680"/>
            <a:ext cx="249840" cy="4382280"/>
          </a:xfrm>
          <a:prstGeom prst="rect">
            <a:avLst/>
          </a:prstGeom>
        </p:spPr>
        <p:txBody>
          <a:bodyPr lIns="0" rIns="0" tIns="0" bIns="0">
            <a:normAutofit fontScale="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3998" r:id="rId13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513000" cy="4382280"/>
          </a:xfrm>
          <a:prstGeom prst="rect">
            <a:avLst/>
          </a:prstGeom>
        </p:spPr>
        <p:txBody>
          <a:bodyPr lIns="0" rIns="0" tIns="0" bIns="0">
            <a:normAutofit fontScale="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  <p:sldLayoutId id="2147484010" r:id="rId12"/>
    <p:sldLayoutId id="2147484011" r:id="rId13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  <p:sldLayoutId id="2147484023" r:id="rId12"/>
    <p:sldLayoutId id="2147484024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249840" cy="4382280"/>
          </a:xfrm>
          <a:prstGeom prst="rect">
            <a:avLst/>
          </a:prstGeom>
        </p:spPr>
        <p:txBody>
          <a:bodyPr lIns="0" rIns="0" tIns="0" bIns="0">
            <a:normAutofit fontScale="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767160" y="1768680"/>
            <a:ext cx="249840" cy="4382280"/>
          </a:xfrm>
          <a:prstGeom prst="rect">
            <a:avLst/>
          </a:prstGeom>
        </p:spPr>
        <p:txBody>
          <a:bodyPr lIns="0" rIns="0" tIns="0" bIns="0">
            <a:normAutofit fontScale="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3480" cy="1260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249840" cy="4382280"/>
          </a:xfrm>
          <a:prstGeom prst="rect">
            <a:avLst/>
          </a:prstGeom>
        </p:spPr>
        <p:txBody>
          <a:bodyPr lIns="0" rIns="0" tIns="0" bIns="0">
            <a:normAutofit fontScale="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767160" y="1768680"/>
            <a:ext cx="249840" cy="4382280"/>
          </a:xfrm>
          <a:prstGeom prst="rect">
            <a:avLst/>
          </a:prstGeom>
        </p:spPr>
        <p:txBody>
          <a:bodyPr lIns="0" rIns="0" tIns="0" bIns="0">
            <a:normAutofit fontScale="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0" y="288000"/>
            <a:ext cx="501840" cy="10778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4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8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48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48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6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6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6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48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6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6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6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8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6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8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8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6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1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25.gif"/><Relationship Id="rId2" Type="http://schemas.openxmlformats.org/officeDocument/2006/relationships/slideLayout" Target="../slideLayouts/slideLayout3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3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3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6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6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76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80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9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04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304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304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30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1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2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32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29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29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2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37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7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76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34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34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CustomShape 1"/>
          <p:cNvSpPr/>
          <p:nvPr/>
        </p:nvSpPr>
        <p:spPr>
          <a:xfrm>
            <a:off x="792000" y="3200400"/>
            <a:ext cx="8565840" cy="268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Data Science Workflow: From Getting Data to Deployment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39" name="CustomShape 2"/>
          <p:cNvSpPr/>
          <p:nvPr/>
        </p:nvSpPr>
        <p:spPr>
          <a:xfrm>
            <a:off x="792000" y="6035040"/>
            <a:ext cx="8565840" cy="84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Raden Muhammad Hadi</a:t>
            </a:r>
            <a:endParaRPr b="1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CustomShape 1"/>
          <p:cNvSpPr/>
          <p:nvPr/>
        </p:nvSpPr>
        <p:spPr>
          <a:xfrm>
            <a:off x="720000" y="300960"/>
            <a:ext cx="8853480" cy="58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Getting Data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CustomShape 1"/>
          <p:cNvSpPr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Getting Data: Data Type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4" name="CustomShape 2"/>
          <p:cNvSpPr/>
          <p:nvPr/>
        </p:nvSpPr>
        <p:spPr>
          <a:xfrm>
            <a:off x="504000" y="1768680"/>
            <a:ext cx="442512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Structured Data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CSV (Comma Separated Value)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XLS &amp; XLSX (Excel File)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SQL Data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55" name="CustomShape 3"/>
          <p:cNvSpPr/>
          <p:nvPr/>
        </p:nvSpPr>
        <p:spPr>
          <a:xfrm>
            <a:off x="5152680" y="1768680"/>
            <a:ext cx="442512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Unstructured Data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JSON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Text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Sound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Video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Image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6" name="Table 1"/>
          <p:cNvGraphicFramePr/>
          <p:nvPr/>
        </p:nvGraphicFramePr>
        <p:xfrm>
          <a:off x="640080" y="389160"/>
          <a:ext cx="8868960" cy="6742800"/>
        </p:xfrm>
        <a:graphic>
          <a:graphicData uri="http://schemas.openxmlformats.org/drawingml/2006/table">
            <a:tbl>
              <a:tblPr/>
              <a:tblGrid>
                <a:gridCol w="2956320"/>
                <a:gridCol w="2956320"/>
                <a:gridCol w="2956680"/>
              </a:tblGrid>
              <a:tr h="9367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Structured Data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Unstructured Data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997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Characteristics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Pre-defined Data Models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No pre-defined data model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997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Resides in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Relational Data Base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Non-Relational Database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904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Typical Applications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0000" rIns="90000"/>
                    <a:p>
                      <a:pPr marL="216000" indent="-21420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800" spc="-1" strike="noStrike">
                          <a:latin typeface="Arial"/>
                        </a:rPr>
                        <a:t>Hotel reservation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216000" indent="-21420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800" spc="-1" strike="noStrike">
                          <a:latin typeface="Arial"/>
                        </a:rPr>
                        <a:t>Inventory control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216000" indent="-21420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800" spc="-1" strike="noStrike">
                          <a:latin typeface="Arial"/>
                        </a:rPr>
                        <a:t>Costumer Relationship Management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216000" indent="-21420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800" spc="-1" strike="noStrike">
                          <a:latin typeface="Arial"/>
                        </a:rPr>
                        <a:t>etc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marL="216000" indent="-21420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800" spc="-1" strike="noStrike">
                          <a:latin typeface="Arial"/>
                        </a:rPr>
                        <a:t>Word processing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216000" indent="-21420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800" spc="-1" strike="noStrike">
                          <a:latin typeface="Arial"/>
                        </a:rPr>
                        <a:t>Email clients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216000" indent="-21420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800" spc="-1" strike="noStrike">
                          <a:latin typeface="Arial"/>
                        </a:rPr>
                        <a:t>Speech-to-text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216000" indent="-21420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800" spc="-1" strike="noStrike">
                          <a:latin typeface="Arial"/>
                        </a:rPr>
                        <a:t>Translation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9058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Examples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0000" rIns="90000"/>
                    <a:p>
                      <a:pPr marL="216000" indent="-21420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800" spc="-1" strike="noStrike">
                          <a:latin typeface="Arial"/>
                        </a:rPr>
                        <a:t>Time series data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216000" indent="-21420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800" spc="-1" strike="noStrike">
                          <a:latin typeface="Arial"/>
                        </a:rPr>
                        <a:t>Phone-book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216000" indent="-21420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800" spc="-1" strike="noStrike">
                          <a:latin typeface="Arial"/>
                        </a:rPr>
                        <a:t>Official statistics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216000" indent="-21420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800" spc="-1" strike="noStrike">
                          <a:latin typeface="Arial"/>
                        </a:rPr>
                        <a:t>Public financing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216000" indent="-21420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800" spc="-1" strike="noStrike">
                          <a:latin typeface="Arial"/>
                        </a:rPr>
                        <a:t>Credit card transactions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marL="216000" indent="-21420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800" spc="-1" strike="noStrike">
                          <a:latin typeface="Arial"/>
                        </a:rPr>
                        <a:t>Text Files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216000" indent="-21420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800" spc="-1" strike="noStrike">
                          <a:latin typeface="Arial"/>
                        </a:rPr>
                        <a:t>Email messages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216000" indent="-21420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800" spc="-1" strike="noStrike">
                          <a:latin typeface="Arial"/>
                        </a:rPr>
                        <a:t>Audio files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216000" indent="-21420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800" spc="-1" strike="noStrike">
                          <a:latin typeface="Arial"/>
                        </a:rPr>
                        <a:t>Video files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216000" indent="-21420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800" spc="-1" strike="noStrike">
                          <a:latin typeface="Arial"/>
                        </a:rPr>
                        <a:t>Images files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CustomShape 1"/>
          <p:cNvSpPr/>
          <p:nvPr/>
        </p:nvSpPr>
        <p:spPr>
          <a:xfrm>
            <a:off x="720000" y="300960"/>
            <a:ext cx="8853480" cy="58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Pre-Processing Data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CustomShape 1"/>
          <p:cNvSpPr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Data Pre-Processing: Definition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59" name="CustomShape 2"/>
          <p:cNvSpPr/>
          <p:nvPr/>
        </p:nvSpPr>
        <p:spPr>
          <a:xfrm>
            <a:off x="720000" y="2160000"/>
            <a:ext cx="8637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Data Pre-Processing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is a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data mining techniques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that involves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transforming raw data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into an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understandable format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CustomShape 1"/>
          <p:cNvSpPr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Data Pre-processing: The Big Picture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161" name="" descr=""/>
          <p:cNvPicPr/>
          <p:nvPr/>
        </p:nvPicPr>
        <p:blipFill>
          <a:blip r:embed="rId1"/>
          <a:stretch/>
        </p:blipFill>
        <p:spPr>
          <a:xfrm>
            <a:off x="1451520" y="1789560"/>
            <a:ext cx="7175880" cy="505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CustomShape 1"/>
          <p:cNvSpPr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Data Pre-Processing: Data Cleaning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63" name="CustomShape 2"/>
          <p:cNvSpPr/>
          <p:nvPr/>
        </p:nvSpPr>
        <p:spPr>
          <a:xfrm>
            <a:off x="720000" y="2160000"/>
            <a:ext cx="42141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Data is cleansed through processes such as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filling in missing values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smoothing the noisy data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, or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resolving the inconsistencies in the data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164" name="" descr=""/>
          <p:cNvPicPr/>
          <p:nvPr/>
        </p:nvPicPr>
        <p:blipFill>
          <a:blip r:embed="rId1"/>
          <a:stretch/>
        </p:blipFill>
        <p:spPr>
          <a:xfrm>
            <a:off x="5286960" y="2819160"/>
            <a:ext cx="4480560" cy="2800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CustomShape 1"/>
          <p:cNvSpPr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Filling in Missing Value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166" name="Table 2"/>
          <p:cNvGraphicFramePr/>
          <p:nvPr/>
        </p:nvGraphicFramePr>
        <p:xfrm>
          <a:off x="457200" y="1509840"/>
          <a:ext cx="9143640" cy="5805000"/>
        </p:xfrm>
        <a:graphic>
          <a:graphicData uri="http://schemas.openxmlformats.org/drawingml/2006/table">
            <a:tbl>
              <a:tblPr/>
              <a:tblGrid>
                <a:gridCol w="812880"/>
                <a:gridCol w="2403720"/>
                <a:gridCol w="3402000"/>
                <a:gridCol w="2525400"/>
              </a:tblGrid>
              <a:tr h="829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No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staff_id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attendance_by_month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sales_revenue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</a:tr>
              <a:tr h="829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32432-sdf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829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65764-dnm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29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34055-ldf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829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00455-qdd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29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02313-dqa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8308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CustomShape 1"/>
          <p:cNvSpPr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Imputation Using Means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68" name="CustomShape 2"/>
          <p:cNvSpPr/>
          <p:nvPr/>
        </p:nvSpPr>
        <p:spPr>
          <a:xfrm>
            <a:off x="457200" y="2017080"/>
            <a:ext cx="402192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Mean of attendance_by_month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(25+25+20+20+25)/5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23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1169" name="Table 3"/>
          <p:cNvGraphicFramePr/>
          <p:nvPr/>
        </p:nvGraphicFramePr>
        <p:xfrm>
          <a:off x="4783320" y="1775160"/>
          <a:ext cx="5081040" cy="4480200"/>
        </p:xfrm>
        <a:graphic>
          <a:graphicData uri="http://schemas.openxmlformats.org/drawingml/2006/table">
            <a:tbl>
              <a:tblPr/>
              <a:tblGrid>
                <a:gridCol w="639360"/>
                <a:gridCol w="1490040"/>
                <a:gridCol w="1548720"/>
                <a:gridCol w="1403280"/>
              </a:tblGrid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No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staff_id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attendance_by_month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sales_revenue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32432-sdf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65764-dnm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34055-ldf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00455-qdd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02313-dqa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CustomShape 1"/>
          <p:cNvSpPr/>
          <p:nvPr/>
        </p:nvSpPr>
        <p:spPr>
          <a:xfrm>
            <a:off x="720720" y="30132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Imputation Using Means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1" name="CustomShape 2"/>
          <p:cNvSpPr/>
          <p:nvPr/>
        </p:nvSpPr>
        <p:spPr>
          <a:xfrm>
            <a:off x="457920" y="2017440"/>
            <a:ext cx="402192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Mean of attendance_by_month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(25+25+20+20+25)/5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23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1172" name="Table 3"/>
          <p:cNvGraphicFramePr/>
          <p:nvPr/>
        </p:nvGraphicFramePr>
        <p:xfrm>
          <a:off x="4784040" y="1775520"/>
          <a:ext cx="5081040" cy="4480200"/>
        </p:xfrm>
        <a:graphic>
          <a:graphicData uri="http://schemas.openxmlformats.org/drawingml/2006/table">
            <a:tbl>
              <a:tblPr/>
              <a:tblGrid>
                <a:gridCol w="639360"/>
                <a:gridCol w="1490040"/>
                <a:gridCol w="1548720"/>
                <a:gridCol w="1403280"/>
              </a:tblGrid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No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staff_id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attendance_by_month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sales_revenue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32432-sdf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65764-dnm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34055-ldf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00455-qdd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02313-dqa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CustomShape 1"/>
          <p:cNvSpPr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Outline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41" name="CustomShape 2"/>
          <p:cNvSpPr/>
          <p:nvPr/>
        </p:nvSpPr>
        <p:spPr>
          <a:xfrm>
            <a:off x="720000" y="1828800"/>
            <a:ext cx="8637840" cy="47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8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Data Science Process</a:t>
            </a:r>
            <a:endParaRPr b="0" lang="en-US" sz="2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Data Science Workflow</a:t>
            </a:r>
            <a:endParaRPr b="0" lang="en-US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Getting</a:t>
            </a:r>
            <a:endParaRPr b="0" lang="en-US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Pre-processing</a:t>
            </a:r>
            <a:endParaRPr b="0" lang="en-US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Exploring</a:t>
            </a:r>
            <a:endParaRPr b="0" lang="en-US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Modeling</a:t>
            </a:r>
            <a:endParaRPr b="0" lang="en-US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Evaluating + Interpreting</a:t>
            </a:r>
            <a:endParaRPr b="0" lang="en-US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Aft>
                <a:spcPts val="1134"/>
              </a:spcAft>
              <a:buClr>
                <a:srgbClr val="ef2929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Deploying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CustomShape 1"/>
          <p:cNvSpPr/>
          <p:nvPr/>
        </p:nvSpPr>
        <p:spPr>
          <a:xfrm>
            <a:off x="721440" y="30168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Imputation Using Means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4" name="CustomShape 2"/>
          <p:cNvSpPr/>
          <p:nvPr/>
        </p:nvSpPr>
        <p:spPr>
          <a:xfrm>
            <a:off x="458640" y="2017800"/>
            <a:ext cx="402192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Mean of sales_revenue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(2500000 + 1500000 + 2000000 + 3500000 + 1000000)/5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2100000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1175" name="Table 3"/>
          <p:cNvGraphicFramePr/>
          <p:nvPr/>
        </p:nvGraphicFramePr>
        <p:xfrm>
          <a:off x="4784760" y="1775880"/>
          <a:ext cx="5081040" cy="4480200"/>
        </p:xfrm>
        <a:graphic>
          <a:graphicData uri="http://schemas.openxmlformats.org/drawingml/2006/table">
            <a:tbl>
              <a:tblPr/>
              <a:tblGrid>
                <a:gridCol w="639360"/>
                <a:gridCol w="1490040"/>
                <a:gridCol w="1548720"/>
                <a:gridCol w="1403280"/>
              </a:tblGrid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No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staff_id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attendance_by_month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sales_revenue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32432-sdf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65764-dnm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34055-ldf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00455-qdd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02313-dqa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CustomShape 1"/>
          <p:cNvSpPr/>
          <p:nvPr/>
        </p:nvSpPr>
        <p:spPr>
          <a:xfrm>
            <a:off x="722160" y="30204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Imputation Using Means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7" name="CustomShape 2"/>
          <p:cNvSpPr/>
          <p:nvPr/>
        </p:nvSpPr>
        <p:spPr>
          <a:xfrm>
            <a:off x="459360" y="2018160"/>
            <a:ext cx="402192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Mean of sales_revenue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(2500000 + 1500000 + 2000000 + 3500000 + 1000000)/5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2100000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1178" name="Table 3"/>
          <p:cNvGraphicFramePr/>
          <p:nvPr/>
        </p:nvGraphicFramePr>
        <p:xfrm>
          <a:off x="4785480" y="1776240"/>
          <a:ext cx="5081040" cy="4480200"/>
        </p:xfrm>
        <a:graphic>
          <a:graphicData uri="http://schemas.openxmlformats.org/drawingml/2006/table">
            <a:tbl>
              <a:tblPr/>
              <a:tblGrid>
                <a:gridCol w="639360"/>
                <a:gridCol w="1490040"/>
                <a:gridCol w="1548720"/>
                <a:gridCol w="1403280"/>
              </a:tblGrid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No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staff_id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attendance_by_month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sales_revenue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32432-sdf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65764-dnm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34055-ldf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2100000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00455-qdd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02313-dqa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CustomShape 1"/>
          <p:cNvSpPr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0" name="CustomShape 2"/>
          <p:cNvSpPr/>
          <p:nvPr/>
        </p:nvSpPr>
        <p:spPr>
          <a:xfrm>
            <a:off x="504000" y="1768680"/>
            <a:ext cx="442512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CustomShape 3"/>
          <p:cNvSpPr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Imputation Using Median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2" name="CustomShape 4"/>
          <p:cNvSpPr/>
          <p:nvPr/>
        </p:nvSpPr>
        <p:spPr>
          <a:xfrm>
            <a:off x="182880" y="1768680"/>
            <a:ext cx="438804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Median of attendance_by_month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20,20,25,25,25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25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1183" name="Table 5"/>
          <p:cNvGraphicFramePr/>
          <p:nvPr/>
        </p:nvGraphicFramePr>
        <p:xfrm>
          <a:off x="4783680" y="1775520"/>
          <a:ext cx="5081040" cy="4480200"/>
        </p:xfrm>
        <a:graphic>
          <a:graphicData uri="http://schemas.openxmlformats.org/drawingml/2006/table">
            <a:tbl>
              <a:tblPr/>
              <a:tblGrid>
                <a:gridCol w="639360"/>
                <a:gridCol w="1490040"/>
                <a:gridCol w="1548720"/>
                <a:gridCol w="1403280"/>
              </a:tblGrid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No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staff_id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attendance_by_month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sales_revenue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32432-sdf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65764-dnm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34055-ldf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00455-qdd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02313-dqa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CustomShape 1"/>
          <p:cNvSpPr/>
          <p:nvPr/>
        </p:nvSpPr>
        <p:spPr>
          <a:xfrm>
            <a:off x="720720" y="30168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CustomShape 2"/>
          <p:cNvSpPr/>
          <p:nvPr/>
        </p:nvSpPr>
        <p:spPr>
          <a:xfrm>
            <a:off x="504720" y="1769400"/>
            <a:ext cx="442512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CustomShape 3"/>
          <p:cNvSpPr/>
          <p:nvPr/>
        </p:nvSpPr>
        <p:spPr>
          <a:xfrm>
            <a:off x="720720" y="30168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Imputation Using Median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7" name="CustomShape 4"/>
          <p:cNvSpPr/>
          <p:nvPr/>
        </p:nvSpPr>
        <p:spPr>
          <a:xfrm>
            <a:off x="183600" y="1769400"/>
            <a:ext cx="438804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Median of attendance_by_month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20,20,25,25,25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25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1188" name="Table 5"/>
          <p:cNvGraphicFramePr/>
          <p:nvPr/>
        </p:nvGraphicFramePr>
        <p:xfrm>
          <a:off x="4784400" y="1776240"/>
          <a:ext cx="5081040" cy="4480200"/>
        </p:xfrm>
        <a:graphic>
          <a:graphicData uri="http://schemas.openxmlformats.org/drawingml/2006/table">
            <a:tbl>
              <a:tblPr/>
              <a:tblGrid>
                <a:gridCol w="639360"/>
                <a:gridCol w="1490040"/>
                <a:gridCol w="1548720"/>
                <a:gridCol w="1403280"/>
              </a:tblGrid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No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staff_id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attendance_by_month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sales_revenue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32432-sdf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65764-dnm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34055-ldf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00455-qdd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02313-dqa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CustomShape 1"/>
          <p:cNvSpPr/>
          <p:nvPr/>
        </p:nvSpPr>
        <p:spPr>
          <a:xfrm>
            <a:off x="722160" y="30204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Imputation Using Median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90" name="CustomShape 2"/>
          <p:cNvSpPr/>
          <p:nvPr/>
        </p:nvSpPr>
        <p:spPr>
          <a:xfrm>
            <a:off x="459360" y="2018160"/>
            <a:ext cx="402192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Median of sales_revenue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1000000, 1500000, 2000000, 2500000, 3500000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2000000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1191" name="Table 3"/>
          <p:cNvGraphicFramePr/>
          <p:nvPr/>
        </p:nvGraphicFramePr>
        <p:xfrm>
          <a:off x="4785480" y="1776240"/>
          <a:ext cx="5081040" cy="4480200"/>
        </p:xfrm>
        <a:graphic>
          <a:graphicData uri="http://schemas.openxmlformats.org/drawingml/2006/table">
            <a:tbl>
              <a:tblPr/>
              <a:tblGrid>
                <a:gridCol w="639360"/>
                <a:gridCol w="1490040"/>
                <a:gridCol w="1548720"/>
                <a:gridCol w="1403280"/>
              </a:tblGrid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No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staff_id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attendance_by_month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sales_revenue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32432-sdf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65764-dnm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34055-ldf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00455-qdd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02313-dqa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CustomShape 1"/>
          <p:cNvSpPr/>
          <p:nvPr/>
        </p:nvSpPr>
        <p:spPr>
          <a:xfrm>
            <a:off x="722880" y="30240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Imputation Using Median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93" name="CustomShape 2"/>
          <p:cNvSpPr/>
          <p:nvPr/>
        </p:nvSpPr>
        <p:spPr>
          <a:xfrm>
            <a:off x="460080" y="2018520"/>
            <a:ext cx="402192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Median of sales_revenue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1000000, 1500000, 2000000, 2500000, 3500000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2000000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1194" name="Table 3"/>
          <p:cNvGraphicFramePr/>
          <p:nvPr/>
        </p:nvGraphicFramePr>
        <p:xfrm>
          <a:off x="4786200" y="1776600"/>
          <a:ext cx="5081040" cy="4480200"/>
        </p:xfrm>
        <a:graphic>
          <a:graphicData uri="http://schemas.openxmlformats.org/drawingml/2006/table">
            <a:tbl>
              <a:tblPr/>
              <a:tblGrid>
                <a:gridCol w="639360"/>
                <a:gridCol w="1490040"/>
                <a:gridCol w="1548720"/>
                <a:gridCol w="1403280"/>
              </a:tblGrid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No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staff_id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attendance_by_month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sales_revenue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32432-sdf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65764-dnm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34055-ldf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00455-qdd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02313-dqa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CustomShape 1"/>
          <p:cNvSpPr/>
          <p:nvPr/>
        </p:nvSpPr>
        <p:spPr>
          <a:xfrm>
            <a:off x="720720" y="30168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CustomShape 2"/>
          <p:cNvSpPr/>
          <p:nvPr/>
        </p:nvSpPr>
        <p:spPr>
          <a:xfrm>
            <a:off x="504720" y="1769400"/>
            <a:ext cx="442512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CustomShape 3"/>
          <p:cNvSpPr/>
          <p:nvPr/>
        </p:nvSpPr>
        <p:spPr>
          <a:xfrm>
            <a:off x="720720" y="30168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Imputation Using Mode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98" name="CustomShape 4"/>
          <p:cNvSpPr/>
          <p:nvPr/>
        </p:nvSpPr>
        <p:spPr>
          <a:xfrm>
            <a:off x="183600" y="1769400"/>
            <a:ext cx="438804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Mode of attendance_by_month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20,20,25,25,25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25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1199" name="Table 5"/>
          <p:cNvGraphicFramePr/>
          <p:nvPr/>
        </p:nvGraphicFramePr>
        <p:xfrm>
          <a:off x="4784400" y="1776240"/>
          <a:ext cx="5081040" cy="4480200"/>
        </p:xfrm>
        <a:graphic>
          <a:graphicData uri="http://schemas.openxmlformats.org/drawingml/2006/table">
            <a:tbl>
              <a:tblPr/>
              <a:tblGrid>
                <a:gridCol w="639360"/>
                <a:gridCol w="1490040"/>
                <a:gridCol w="1548720"/>
                <a:gridCol w="1403280"/>
              </a:tblGrid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No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staff_id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attendance_by_month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sales_revenue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32432-sdf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65764-dnm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34055-ldf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00455-qdd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02313-dqa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721440" y="30240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CustomShape 2"/>
          <p:cNvSpPr/>
          <p:nvPr/>
        </p:nvSpPr>
        <p:spPr>
          <a:xfrm>
            <a:off x="505440" y="1770120"/>
            <a:ext cx="442512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CustomShape 3"/>
          <p:cNvSpPr/>
          <p:nvPr/>
        </p:nvSpPr>
        <p:spPr>
          <a:xfrm>
            <a:off x="721440" y="30240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Imputation Using Mode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03" name="CustomShape 4"/>
          <p:cNvSpPr/>
          <p:nvPr/>
        </p:nvSpPr>
        <p:spPr>
          <a:xfrm>
            <a:off x="184320" y="1770120"/>
            <a:ext cx="438804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Mode of sales_revenue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1204" name="Table 5"/>
          <p:cNvGraphicFramePr/>
          <p:nvPr/>
        </p:nvGraphicFramePr>
        <p:xfrm>
          <a:off x="4785120" y="1776960"/>
          <a:ext cx="5081040" cy="4480200"/>
        </p:xfrm>
        <a:graphic>
          <a:graphicData uri="http://schemas.openxmlformats.org/drawingml/2006/table">
            <a:tbl>
              <a:tblPr/>
              <a:tblGrid>
                <a:gridCol w="639360"/>
                <a:gridCol w="1490040"/>
                <a:gridCol w="1548720"/>
                <a:gridCol w="1403280"/>
              </a:tblGrid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No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staff_id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attendance_by_month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sales_revenue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32432-sdf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65764-dnm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34055-ldf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00455-qdd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02313-dqa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640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1000000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CustomShape 1"/>
          <p:cNvSpPr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Advanced Imputation Method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06" name="CustomShape 2"/>
          <p:cNvSpPr/>
          <p:nvPr/>
        </p:nvSpPr>
        <p:spPr>
          <a:xfrm>
            <a:off x="504000" y="1768680"/>
            <a:ext cx="891432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Linear regression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K-Nearest Neighbors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Hot-Deck Imputation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Ensemble Method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etc...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CustomShape 1"/>
          <p:cNvSpPr/>
          <p:nvPr/>
        </p:nvSpPr>
        <p:spPr>
          <a:xfrm>
            <a:off x="504000" y="301320"/>
            <a:ext cx="90709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Resolving Inconsistencies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208" name="Table 2"/>
          <p:cNvGraphicFramePr/>
          <p:nvPr/>
        </p:nvGraphicFramePr>
        <p:xfrm>
          <a:off x="1586880" y="1612800"/>
          <a:ext cx="6972120" cy="5244840"/>
        </p:xfrm>
        <a:graphic>
          <a:graphicData uri="http://schemas.openxmlformats.org/drawingml/2006/table">
            <a:tbl>
              <a:tblPr/>
              <a:tblGrid>
                <a:gridCol w="2324160"/>
                <a:gridCol w="2324160"/>
                <a:gridCol w="2324160"/>
              </a:tblGrid>
              <a:tr h="8737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ID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SEX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Birth Date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</a:tr>
              <a:tr h="8737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Male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1990-10-1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8737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Female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1993-1-12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737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Fem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October 12, 1999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8737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2000-15-10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766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Male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2001-10-12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" descr=""/>
          <p:cNvPicPr/>
          <p:nvPr/>
        </p:nvPicPr>
        <p:blipFill>
          <a:blip r:embed="rId1"/>
          <a:stretch/>
        </p:blipFill>
        <p:spPr>
          <a:xfrm>
            <a:off x="1638000" y="695880"/>
            <a:ext cx="6805080" cy="616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CustomShape 1"/>
          <p:cNvSpPr/>
          <p:nvPr/>
        </p:nvSpPr>
        <p:spPr>
          <a:xfrm>
            <a:off x="504000" y="302040"/>
            <a:ext cx="90709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Resolving Inconsistencies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210" name="Table 2"/>
          <p:cNvGraphicFramePr/>
          <p:nvPr/>
        </p:nvGraphicFramePr>
        <p:xfrm>
          <a:off x="1586880" y="1613520"/>
          <a:ext cx="6972120" cy="5244840"/>
        </p:xfrm>
        <a:graphic>
          <a:graphicData uri="http://schemas.openxmlformats.org/drawingml/2006/table">
            <a:tbl>
              <a:tblPr/>
              <a:tblGrid>
                <a:gridCol w="2324160"/>
                <a:gridCol w="2324160"/>
                <a:gridCol w="2324160"/>
              </a:tblGrid>
              <a:tr h="8737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ID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SEX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Birth Date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</a:tr>
              <a:tr h="8737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Male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  <a:ea typeface="DejaVu Sans"/>
                        </a:rPr>
                        <a:t>10-1-1990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8737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Female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1993-1-12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737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Female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12-10-1999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8737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Female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15-10-2000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766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Male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latin typeface="Arial"/>
                          <a:ea typeface="DejaVu Sans"/>
                        </a:rPr>
                        <a:t>10-12-2001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CustomShape 1"/>
          <p:cNvSpPr/>
          <p:nvPr/>
        </p:nvSpPr>
        <p:spPr>
          <a:xfrm>
            <a:off x="504000" y="301320"/>
            <a:ext cx="90709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Data Preprocessing: Data Integration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12" name="CustomShape 2"/>
          <p:cNvSpPr/>
          <p:nvPr/>
        </p:nvSpPr>
        <p:spPr>
          <a:xfrm>
            <a:off x="504000" y="1732680"/>
            <a:ext cx="8731440" cy="22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Data with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different representations 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are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put together 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and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conflicts within the data are resolved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13" name="CustomShape 3"/>
          <p:cNvSpPr/>
          <p:nvPr/>
        </p:nvSpPr>
        <p:spPr>
          <a:xfrm>
            <a:off x="5152680" y="1768680"/>
            <a:ext cx="442584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14" name="" descr=""/>
          <p:cNvPicPr/>
          <p:nvPr/>
        </p:nvPicPr>
        <p:blipFill>
          <a:blip r:embed="rId1"/>
          <a:stretch/>
        </p:blipFill>
        <p:spPr>
          <a:xfrm>
            <a:off x="990000" y="3450240"/>
            <a:ext cx="7457760" cy="269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CustomShape 1"/>
          <p:cNvSpPr/>
          <p:nvPr/>
        </p:nvSpPr>
        <p:spPr>
          <a:xfrm>
            <a:off x="504000" y="301320"/>
            <a:ext cx="90709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Data Preprocessing: Data Transformation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16" name="CustomShape 2"/>
          <p:cNvSpPr/>
          <p:nvPr/>
        </p:nvSpPr>
        <p:spPr>
          <a:xfrm>
            <a:off x="504000" y="1768680"/>
            <a:ext cx="9074520" cy="23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Data is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normalized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aggregated 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and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generalized.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17" name="CustomShape 3"/>
          <p:cNvSpPr/>
          <p:nvPr/>
        </p:nvSpPr>
        <p:spPr>
          <a:xfrm>
            <a:off x="5152680" y="1768680"/>
            <a:ext cx="442584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18" name="" descr=""/>
          <p:cNvPicPr/>
          <p:nvPr/>
        </p:nvPicPr>
        <p:blipFill>
          <a:blip r:embed="rId1"/>
          <a:stretch/>
        </p:blipFill>
        <p:spPr>
          <a:xfrm>
            <a:off x="984600" y="3751920"/>
            <a:ext cx="7542360" cy="237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" descr=""/>
          <p:cNvPicPr/>
          <p:nvPr/>
        </p:nvPicPr>
        <p:blipFill>
          <a:blip r:embed="rId1"/>
          <a:srcRect l="0" t="0" r="0" b="51632"/>
          <a:stretch/>
        </p:blipFill>
        <p:spPr>
          <a:xfrm>
            <a:off x="1895400" y="1483920"/>
            <a:ext cx="6289200" cy="459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0" name="" descr=""/>
          <p:cNvPicPr/>
          <p:nvPr/>
        </p:nvPicPr>
        <p:blipFill>
          <a:blip r:embed="rId1"/>
          <a:srcRect l="0" t="48827" r="0" b="0"/>
          <a:stretch/>
        </p:blipFill>
        <p:spPr>
          <a:xfrm>
            <a:off x="5495040" y="2067120"/>
            <a:ext cx="4379400" cy="3382560"/>
          </a:xfrm>
          <a:prstGeom prst="rect">
            <a:avLst/>
          </a:prstGeom>
          <a:ln>
            <a:noFill/>
          </a:ln>
        </p:spPr>
      </p:pic>
      <p:pic>
        <p:nvPicPr>
          <p:cNvPr id="1221" name="" descr=""/>
          <p:cNvPicPr/>
          <p:nvPr/>
        </p:nvPicPr>
        <p:blipFill>
          <a:blip r:embed="rId2"/>
          <a:srcRect l="0" t="0" r="0" b="51632"/>
          <a:stretch/>
        </p:blipFill>
        <p:spPr>
          <a:xfrm>
            <a:off x="241200" y="2194560"/>
            <a:ext cx="4244040" cy="3098160"/>
          </a:xfrm>
          <a:prstGeom prst="rect">
            <a:avLst/>
          </a:prstGeom>
          <a:ln>
            <a:noFill/>
          </a:ln>
        </p:spPr>
      </p:pic>
      <p:sp>
        <p:nvSpPr>
          <p:cNvPr id="1222" name="CustomShape 1"/>
          <p:cNvSpPr/>
          <p:nvPr/>
        </p:nvSpPr>
        <p:spPr>
          <a:xfrm>
            <a:off x="4485960" y="3383280"/>
            <a:ext cx="1182600" cy="547920"/>
          </a:xfrm>
          <a:custGeom>
            <a:avLst/>
            <a:gdLst/>
            <a:ahLst/>
            <a:rect l="l" t="t" r="r" b="b"/>
            <a:pathLst>
              <a:path w="3289" h="1525">
                <a:moveTo>
                  <a:pt x="0" y="381"/>
                </a:moveTo>
                <a:lnTo>
                  <a:pt x="2466" y="381"/>
                </a:lnTo>
                <a:lnTo>
                  <a:pt x="2466" y="0"/>
                </a:lnTo>
                <a:lnTo>
                  <a:pt x="3288" y="762"/>
                </a:lnTo>
                <a:lnTo>
                  <a:pt x="2466" y="1524"/>
                </a:lnTo>
                <a:lnTo>
                  <a:pt x="2466" y="1143"/>
                </a:lnTo>
                <a:lnTo>
                  <a:pt x="0" y="1143"/>
                </a:lnTo>
                <a:lnTo>
                  <a:pt x="0" y="381"/>
                </a:lnTo>
              </a:path>
            </a:pathLst>
          </a:cu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" descr=""/>
          <p:cNvPicPr/>
          <p:nvPr/>
        </p:nvPicPr>
        <p:blipFill>
          <a:blip r:embed="rId1"/>
          <a:stretch/>
        </p:blipFill>
        <p:spPr>
          <a:xfrm>
            <a:off x="1005840" y="1645920"/>
            <a:ext cx="8228880" cy="5388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CustomShape 1"/>
          <p:cNvSpPr/>
          <p:nvPr/>
        </p:nvSpPr>
        <p:spPr>
          <a:xfrm>
            <a:off x="504000" y="301320"/>
            <a:ext cx="90709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Data Preprocessing: Data Reduction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25" name="CustomShape 2"/>
          <p:cNvSpPr/>
          <p:nvPr/>
        </p:nvSpPr>
        <p:spPr>
          <a:xfrm>
            <a:off x="504000" y="1768680"/>
            <a:ext cx="442584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This step aims to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present a reduced representation 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of the data.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26" name="CustomShape 3"/>
          <p:cNvSpPr/>
          <p:nvPr/>
        </p:nvSpPr>
        <p:spPr>
          <a:xfrm>
            <a:off x="5152680" y="1768680"/>
            <a:ext cx="442584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27" name="" descr=""/>
          <p:cNvPicPr/>
          <p:nvPr/>
        </p:nvPicPr>
        <p:blipFill>
          <a:blip r:embed="rId1"/>
          <a:stretch/>
        </p:blipFill>
        <p:spPr>
          <a:xfrm>
            <a:off x="4942440" y="2508480"/>
            <a:ext cx="4977000" cy="295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" descr=""/>
          <p:cNvPicPr/>
          <p:nvPr/>
        </p:nvPicPr>
        <p:blipFill>
          <a:blip r:embed="rId1"/>
          <a:stretch/>
        </p:blipFill>
        <p:spPr>
          <a:xfrm>
            <a:off x="1867680" y="1868040"/>
            <a:ext cx="6582960" cy="4623480"/>
          </a:xfrm>
          <a:prstGeom prst="rect">
            <a:avLst/>
          </a:prstGeom>
          <a:ln>
            <a:noFill/>
          </a:ln>
        </p:spPr>
      </p:pic>
      <p:sp>
        <p:nvSpPr>
          <p:cNvPr id="1229" name="CustomShape 1"/>
          <p:cNvSpPr/>
          <p:nvPr/>
        </p:nvSpPr>
        <p:spPr>
          <a:xfrm>
            <a:off x="504000" y="301320"/>
            <a:ext cx="907128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1 Dimensional Data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CustomShape 1"/>
          <p:cNvSpPr/>
          <p:nvPr/>
        </p:nvSpPr>
        <p:spPr>
          <a:xfrm>
            <a:off x="504000" y="301320"/>
            <a:ext cx="907128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2 Dimensional Data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31" name="" descr=""/>
          <p:cNvPicPr/>
          <p:nvPr/>
        </p:nvPicPr>
        <p:blipFill>
          <a:blip r:embed="rId1"/>
          <a:srcRect l="0" t="16326" r="0" b="0"/>
          <a:stretch/>
        </p:blipFill>
        <p:spPr>
          <a:xfrm>
            <a:off x="323280" y="1645920"/>
            <a:ext cx="9438120" cy="576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CustomShape 1"/>
          <p:cNvSpPr/>
          <p:nvPr/>
        </p:nvSpPr>
        <p:spPr>
          <a:xfrm>
            <a:off x="504000" y="301320"/>
            <a:ext cx="907128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3 Dimensional Data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33" name="" descr=""/>
          <p:cNvPicPr/>
          <p:nvPr/>
        </p:nvPicPr>
        <p:blipFill>
          <a:blip r:embed="rId1"/>
          <a:stretch/>
        </p:blipFill>
        <p:spPr>
          <a:xfrm>
            <a:off x="1709280" y="1583280"/>
            <a:ext cx="6666480" cy="476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" descr=""/>
          <p:cNvPicPr/>
          <p:nvPr/>
        </p:nvPicPr>
        <p:blipFill>
          <a:blip r:embed="rId1"/>
          <a:stretch/>
        </p:blipFill>
        <p:spPr>
          <a:xfrm>
            <a:off x="2640240" y="1379520"/>
            <a:ext cx="4800240" cy="4800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CustomShape 1"/>
          <p:cNvSpPr/>
          <p:nvPr/>
        </p:nvSpPr>
        <p:spPr>
          <a:xfrm>
            <a:off x="504000" y="301320"/>
            <a:ext cx="907128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3 Dimensional Data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35" name="" descr=""/>
          <p:cNvPicPr/>
          <p:nvPr/>
        </p:nvPicPr>
        <p:blipFill>
          <a:blip r:embed="rId1"/>
          <a:stretch/>
        </p:blipFill>
        <p:spPr>
          <a:xfrm>
            <a:off x="737640" y="1611000"/>
            <a:ext cx="8609400" cy="5713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CustomShape 1"/>
          <p:cNvSpPr/>
          <p:nvPr/>
        </p:nvSpPr>
        <p:spPr>
          <a:xfrm>
            <a:off x="504000" y="301320"/>
            <a:ext cx="907128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4 Dimensional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7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CustomShape 1"/>
          <p:cNvSpPr/>
          <p:nvPr/>
        </p:nvSpPr>
        <p:spPr>
          <a:xfrm>
            <a:off x="504000" y="301320"/>
            <a:ext cx="907128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4 Dimensional Data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39" name="" descr=""/>
          <p:cNvPicPr/>
          <p:nvPr/>
        </p:nvPicPr>
        <p:blipFill>
          <a:blip r:embed="rId1"/>
          <a:stretch/>
        </p:blipFill>
        <p:spPr>
          <a:xfrm>
            <a:off x="1709280" y="1871280"/>
            <a:ext cx="6666480" cy="476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CustomShape 1"/>
          <p:cNvSpPr/>
          <p:nvPr/>
        </p:nvSpPr>
        <p:spPr>
          <a:xfrm>
            <a:off x="504000" y="301320"/>
            <a:ext cx="9071280" cy="58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5 Dimensional Data ?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6 Dimensional Data ?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7 Dimensional Data 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CustomShape 1"/>
          <p:cNvSpPr/>
          <p:nvPr/>
        </p:nvSpPr>
        <p:spPr>
          <a:xfrm>
            <a:off x="504000" y="301320"/>
            <a:ext cx="907128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Curse of Dimensionality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2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Dataset sometimes high dimensional</a:t>
            </a:r>
            <a:endParaRPr b="0" lang="en-US" sz="32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Fraud Data</a:t>
            </a:r>
            <a:endParaRPr b="0" lang="en-US" sz="32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Images: 28 x 28 pixels</a:t>
            </a:r>
            <a:endParaRPr b="0" lang="en-US" sz="32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Words: 1000000 words = 1000000 features!</a:t>
            </a:r>
            <a:endParaRPr b="0" lang="en-US" sz="3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Example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32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Cat Images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43" name="" descr=""/>
          <p:cNvPicPr/>
          <p:nvPr/>
        </p:nvPicPr>
        <p:blipFill>
          <a:blip r:embed="rId1"/>
          <a:srcRect l="0" t="0" r="35131" b="0"/>
          <a:stretch/>
        </p:blipFill>
        <p:spPr>
          <a:xfrm>
            <a:off x="2696400" y="4931640"/>
            <a:ext cx="4353840" cy="243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CustomShape 1"/>
          <p:cNvSpPr/>
          <p:nvPr/>
        </p:nvSpPr>
        <p:spPr>
          <a:xfrm>
            <a:off x="504000" y="301320"/>
            <a:ext cx="907128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Curse of Dimensionality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5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High computational cost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Some features are redundant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Human labeling is expensive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246" name="" descr=""/>
          <p:cNvPicPr/>
          <p:nvPr/>
        </p:nvPicPr>
        <p:blipFill>
          <a:blip r:embed="rId1"/>
          <a:stretch/>
        </p:blipFill>
        <p:spPr>
          <a:xfrm>
            <a:off x="1479600" y="3553560"/>
            <a:ext cx="6675120" cy="375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CustomShape 1"/>
          <p:cNvSpPr/>
          <p:nvPr/>
        </p:nvSpPr>
        <p:spPr>
          <a:xfrm>
            <a:off x="504000" y="301320"/>
            <a:ext cx="907128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Cure the Curse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8" name="CustomShape 2"/>
          <p:cNvSpPr/>
          <p:nvPr/>
        </p:nvSpPr>
        <p:spPr>
          <a:xfrm>
            <a:off x="504000" y="1768680"/>
            <a:ext cx="9279360" cy="22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Use domain knowledge</a:t>
            </a:r>
            <a:endParaRPr b="0" lang="en-US" sz="3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Feature selection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Feature importance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PCA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49" name="CustomShape 3"/>
          <p:cNvSpPr/>
          <p:nvPr/>
        </p:nvSpPr>
        <p:spPr>
          <a:xfrm>
            <a:off x="460080" y="4663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0" name="CustomShape 4"/>
          <p:cNvSpPr/>
          <p:nvPr/>
        </p:nvSpPr>
        <p:spPr>
          <a:xfrm>
            <a:off x="1252080" y="4663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CustomShape 5"/>
          <p:cNvSpPr/>
          <p:nvPr/>
        </p:nvSpPr>
        <p:spPr>
          <a:xfrm>
            <a:off x="2044080" y="4663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CustomShape 6"/>
          <p:cNvSpPr/>
          <p:nvPr/>
        </p:nvSpPr>
        <p:spPr>
          <a:xfrm>
            <a:off x="2836080" y="4663440"/>
            <a:ext cx="730800" cy="45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CustomShape 7"/>
          <p:cNvSpPr/>
          <p:nvPr/>
        </p:nvSpPr>
        <p:spPr>
          <a:xfrm>
            <a:off x="3628080" y="4663440"/>
            <a:ext cx="730800" cy="45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4" name="CustomShape 8"/>
          <p:cNvSpPr/>
          <p:nvPr/>
        </p:nvSpPr>
        <p:spPr>
          <a:xfrm>
            <a:off x="460080" y="5167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CustomShape 9"/>
          <p:cNvSpPr/>
          <p:nvPr/>
        </p:nvSpPr>
        <p:spPr>
          <a:xfrm>
            <a:off x="1252080" y="5167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6" name="CustomShape 10"/>
          <p:cNvSpPr/>
          <p:nvPr/>
        </p:nvSpPr>
        <p:spPr>
          <a:xfrm>
            <a:off x="2044080" y="5167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CustomShape 11"/>
          <p:cNvSpPr/>
          <p:nvPr/>
        </p:nvSpPr>
        <p:spPr>
          <a:xfrm>
            <a:off x="2836080" y="5167440"/>
            <a:ext cx="730800" cy="45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8" name="CustomShape 12"/>
          <p:cNvSpPr/>
          <p:nvPr/>
        </p:nvSpPr>
        <p:spPr>
          <a:xfrm>
            <a:off x="3628080" y="5167440"/>
            <a:ext cx="730800" cy="45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CustomShape 13"/>
          <p:cNvSpPr/>
          <p:nvPr/>
        </p:nvSpPr>
        <p:spPr>
          <a:xfrm>
            <a:off x="460080" y="5671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CustomShape 14"/>
          <p:cNvSpPr/>
          <p:nvPr/>
        </p:nvSpPr>
        <p:spPr>
          <a:xfrm>
            <a:off x="1252080" y="5671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1" name="CustomShape 15"/>
          <p:cNvSpPr/>
          <p:nvPr/>
        </p:nvSpPr>
        <p:spPr>
          <a:xfrm>
            <a:off x="2044080" y="5671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CustomShape 16"/>
          <p:cNvSpPr/>
          <p:nvPr/>
        </p:nvSpPr>
        <p:spPr>
          <a:xfrm>
            <a:off x="2836080" y="5671440"/>
            <a:ext cx="730800" cy="45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CustomShape 17"/>
          <p:cNvSpPr/>
          <p:nvPr/>
        </p:nvSpPr>
        <p:spPr>
          <a:xfrm>
            <a:off x="3628080" y="5671440"/>
            <a:ext cx="730800" cy="45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CustomShape 18"/>
          <p:cNvSpPr/>
          <p:nvPr/>
        </p:nvSpPr>
        <p:spPr>
          <a:xfrm>
            <a:off x="460080" y="6175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CustomShape 19"/>
          <p:cNvSpPr/>
          <p:nvPr/>
        </p:nvSpPr>
        <p:spPr>
          <a:xfrm>
            <a:off x="1252080" y="6175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6" name="CustomShape 20"/>
          <p:cNvSpPr/>
          <p:nvPr/>
        </p:nvSpPr>
        <p:spPr>
          <a:xfrm>
            <a:off x="2044080" y="6175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CustomShape 21"/>
          <p:cNvSpPr/>
          <p:nvPr/>
        </p:nvSpPr>
        <p:spPr>
          <a:xfrm>
            <a:off x="2836080" y="6175440"/>
            <a:ext cx="730800" cy="45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CustomShape 22"/>
          <p:cNvSpPr/>
          <p:nvPr/>
        </p:nvSpPr>
        <p:spPr>
          <a:xfrm>
            <a:off x="3628080" y="6175440"/>
            <a:ext cx="730800" cy="45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CustomShape 23"/>
          <p:cNvSpPr/>
          <p:nvPr/>
        </p:nvSpPr>
        <p:spPr>
          <a:xfrm>
            <a:off x="460080" y="6679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CustomShape 24"/>
          <p:cNvSpPr/>
          <p:nvPr/>
        </p:nvSpPr>
        <p:spPr>
          <a:xfrm>
            <a:off x="1252080" y="6679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1" name="CustomShape 25"/>
          <p:cNvSpPr/>
          <p:nvPr/>
        </p:nvSpPr>
        <p:spPr>
          <a:xfrm>
            <a:off x="2044080" y="6679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2" name="CustomShape 26"/>
          <p:cNvSpPr/>
          <p:nvPr/>
        </p:nvSpPr>
        <p:spPr>
          <a:xfrm>
            <a:off x="2836080" y="6679440"/>
            <a:ext cx="730800" cy="45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CustomShape 27"/>
          <p:cNvSpPr/>
          <p:nvPr/>
        </p:nvSpPr>
        <p:spPr>
          <a:xfrm>
            <a:off x="3628080" y="6679440"/>
            <a:ext cx="730800" cy="45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CustomShape 28"/>
          <p:cNvSpPr/>
          <p:nvPr/>
        </p:nvSpPr>
        <p:spPr>
          <a:xfrm>
            <a:off x="4860000" y="5486400"/>
            <a:ext cx="1462320" cy="730800"/>
          </a:xfrm>
          <a:custGeom>
            <a:avLst/>
            <a:gdLst/>
            <a:ahLst/>
            <a:rect l="l" t="t" r="r" b="b"/>
            <a:pathLst>
              <a:path w="4066" h="2034">
                <a:moveTo>
                  <a:pt x="0" y="508"/>
                </a:moveTo>
                <a:lnTo>
                  <a:pt x="3048" y="508"/>
                </a:lnTo>
                <a:lnTo>
                  <a:pt x="3048" y="0"/>
                </a:lnTo>
                <a:lnTo>
                  <a:pt x="4065" y="1016"/>
                </a:lnTo>
                <a:lnTo>
                  <a:pt x="3048" y="2033"/>
                </a:lnTo>
                <a:lnTo>
                  <a:pt x="3048" y="1524"/>
                </a:lnTo>
                <a:lnTo>
                  <a:pt x="0" y="1524"/>
                </a:lnTo>
                <a:lnTo>
                  <a:pt x="0" y="508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CustomShape 29"/>
          <p:cNvSpPr/>
          <p:nvPr/>
        </p:nvSpPr>
        <p:spPr>
          <a:xfrm>
            <a:off x="6760080" y="4663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CustomShape 30"/>
          <p:cNvSpPr/>
          <p:nvPr/>
        </p:nvSpPr>
        <p:spPr>
          <a:xfrm>
            <a:off x="7552080" y="4663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CustomShape 31"/>
          <p:cNvSpPr/>
          <p:nvPr/>
        </p:nvSpPr>
        <p:spPr>
          <a:xfrm>
            <a:off x="8344080" y="4663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CustomShape 32"/>
          <p:cNvSpPr/>
          <p:nvPr/>
        </p:nvSpPr>
        <p:spPr>
          <a:xfrm>
            <a:off x="6760080" y="5167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CustomShape 33"/>
          <p:cNvSpPr/>
          <p:nvPr/>
        </p:nvSpPr>
        <p:spPr>
          <a:xfrm>
            <a:off x="7552080" y="5167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CustomShape 34"/>
          <p:cNvSpPr/>
          <p:nvPr/>
        </p:nvSpPr>
        <p:spPr>
          <a:xfrm>
            <a:off x="8344080" y="5167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CustomShape 35"/>
          <p:cNvSpPr/>
          <p:nvPr/>
        </p:nvSpPr>
        <p:spPr>
          <a:xfrm>
            <a:off x="6760080" y="5671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CustomShape 36"/>
          <p:cNvSpPr/>
          <p:nvPr/>
        </p:nvSpPr>
        <p:spPr>
          <a:xfrm>
            <a:off x="7552080" y="5671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CustomShape 37"/>
          <p:cNvSpPr/>
          <p:nvPr/>
        </p:nvSpPr>
        <p:spPr>
          <a:xfrm>
            <a:off x="8344080" y="5671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CustomShape 38"/>
          <p:cNvSpPr/>
          <p:nvPr/>
        </p:nvSpPr>
        <p:spPr>
          <a:xfrm>
            <a:off x="6760080" y="6175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CustomShape 39"/>
          <p:cNvSpPr/>
          <p:nvPr/>
        </p:nvSpPr>
        <p:spPr>
          <a:xfrm>
            <a:off x="7552080" y="6175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CustomShape 40"/>
          <p:cNvSpPr/>
          <p:nvPr/>
        </p:nvSpPr>
        <p:spPr>
          <a:xfrm>
            <a:off x="8344080" y="6175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CustomShape 41"/>
          <p:cNvSpPr/>
          <p:nvPr/>
        </p:nvSpPr>
        <p:spPr>
          <a:xfrm>
            <a:off x="6760080" y="6679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CustomShape 42"/>
          <p:cNvSpPr/>
          <p:nvPr/>
        </p:nvSpPr>
        <p:spPr>
          <a:xfrm>
            <a:off x="7552080" y="6679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CustomShape 43"/>
          <p:cNvSpPr/>
          <p:nvPr/>
        </p:nvSpPr>
        <p:spPr>
          <a:xfrm>
            <a:off x="8344080" y="6679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CustomShape 1"/>
          <p:cNvSpPr/>
          <p:nvPr/>
        </p:nvSpPr>
        <p:spPr>
          <a:xfrm>
            <a:off x="504000" y="301320"/>
            <a:ext cx="907128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Cure the Curse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91" name="CustomShape 2"/>
          <p:cNvSpPr/>
          <p:nvPr/>
        </p:nvSpPr>
        <p:spPr>
          <a:xfrm>
            <a:off x="504000" y="1768680"/>
            <a:ext cx="9071280" cy="18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5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Feature extraction</a:t>
            </a:r>
            <a:endParaRPr b="0" lang="en-US" sz="3200" spc="-1" strike="noStrike">
              <a:latin typeface="Arial"/>
            </a:endParaRPr>
          </a:p>
          <a:p>
            <a:pPr lvl="1" marL="432000" indent="-215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Construct new dimension</a:t>
            </a:r>
            <a:endParaRPr b="0" lang="en-US" sz="3200" spc="-1" strike="noStrike">
              <a:latin typeface="Arial"/>
            </a:endParaRPr>
          </a:p>
          <a:p>
            <a:pPr lvl="1" marL="432000" indent="-215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Can be automated using algorithm:</a:t>
            </a:r>
            <a:endParaRPr b="0" lang="en-US" sz="3200" spc="-1" strike="noStrike">
              <a:latin typeface="Arial"/>
            </a:endParaRPr>
          </a:p>
          <a:p>
            <a:pPr lvl="2" marL="648000" indent="-215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Ensemble, Feature Synthesis, etc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92" name="CustomShape 3"/>
          <p:cNvSpPr/>
          <p:nvPr/>
        </p:nvSpPr>
        <p:spPr>
          <a:xfrm>
            <a:off x="5644080" y="4663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CustomShape 4"/>
          <p:cNvSpPr/>
          <p:nvPr/>
        </p:nvSpPr>
        <p:spPr>
          <a:xfrm>
            <a:off x="6436080" y="4663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CustomShape 5"/>
          <p:cNvSpPr/>
          <p:nvPr/>
        </p:nvSpPr>
        <p:spPr>
          <a:xfrm>
            <a:off x="7228080" y="4663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CustomShape 6"/>
          <p:cNvSpPr/>
          <p:nvPr/>
        </p:nvSpPr>
        <p:spPr>
          <a:xfrm>
            <a:off x="8020080" y="4663440"/>
            <a:ext cx="730800" cy="45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CustomShape 7"/>
          <p:cNvSpPr/>
          <p:nvPr/>
        </p:nvSpPr>
        <p:spPr>
          <a:xfrm>
            <a:off x="5644080" y="5167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CustomShape 8"/>
          <p:cNvSpPr/>
          <p:nvPr/>
        </p:nvSpPr>
        <p:spPr>
          <a:xfrm>
            <a:off x="6436080" y="5167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CustomShape 9"/>
          <p:cNvSpPr/>
          <p:nvPr/>
        </p:nvSpPr>
        <p:spPr>
          <a:xfrm>
            <a:off x="7228080" y="5167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CustomShape 10"/>
          <p:cNvSpPr/>
          <p:nvPr/>
        </p:nvSpPr>
        <p:spPr>
          <a:xfrm>
            <a:off x="8020080" y="5167440"/>
            <a:ext cx="730800" cy="45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0" name="CustomShape 11"/>
          <p:cNvSpPr/>
          <p:nvPr/>
        </p:nvSpPr>
        <p:spPr>
          <a:xfrm>
            <a:off x="5644080" y="5671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CustomShape 12"/>
          <p:cNvSpPr/>
          <p:nvPr/>
        </p:nvSpPr>
        <p:spPr>
          <a:xfrm>
            <a:off x="6436080" y="5671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CustomShape 13"/>
          <p:cNvSpPr/>
          <p:nvPr/>
        </p:nvSpPr>
        <p:spPr>
          <a:xfrm>
            <a:off x="7228080" y="5671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3" name="CustomShape 14"/>
          <p:cNvSpPr/>
          <p:nvPr/>
        </p:nvSpPr>
        <p:spPr>
          <a:xfrm>
            <a:off x="8020080" y="5671440"/>
            <a:ext cx="730800" cy="45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4" name="CustomShape 15"/>
          <p:cNvSpPr/>
          <p:nvPr/>
        </p:nvSpPr>
        <p:spPr>
          <a:xfrm>
            <a:off x="5644080" y="6175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5" name="CustomShape 16"/>
          <p:cNvSpPr/>
          <p:nvPr/>
        </p:nvSpPr>
        <p:spPr>
          <a:xfrm>
            <a:off x="6436080" y="6175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6" name="CustomShape 17"/>
          <p:cNvSpPr/>
          <p:nvPr/>
        </p:nvSpPr>
        <p:spPr>
          <a:xfrm>
            <a:off x="7228080" y="6175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7" name="CustomShape 18"/>
          <p:cNvSpPr/>
          <p:nvPr/>
        </p:nvSpPr>
        <p:spPr>
          <a:xfrm>
            <a:off x="8020080" y="6175440"/>
            <a:ext cx="730800" cy="45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CustomShape 19"/>
          <p:cNvSpPr/>
          <p:nvPr/>
        </p:nvSpPr>
        <p:spPr>
          <a:xfrm>
            <a:off x="5644080" y="6679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CustomShape 20"/>
          <p:cNvSpPr/>
          <p:nvPr/>
        </p:nvSpPr>
        <p:spPr>
          <a:xfrm>
            <a:off x="6436080" y="6679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CustomShape 21"/>
          <p:cNvSpPr/>
          <p:nvPr/>
        </p:nvSpPr>
        <p:spPr>
          <a:xfrm>
            <a:off x="7228080" y="6679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1" name="CustomShape 22"/>
          <p:cNvSpPr/>
          <p:nvPr/>
        </p:nvSpPr>
        <p:spPr>
          <a:xfrm>
            <a:off x="8020080" y="6679440"/>
            <a:ext cx="730800" cy="45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CustomShape 23"/>
          <p:cNvSpPr/>
          <p:nvPr/>
        </p:nvSpPr>
        <p:spPr>
          <a:xfrm>
            <a:off x="3636000" y="5486400"/>
            <a:ext cx="1462320" cy="730800"/>
          </a:xfrm>
          <a:custGeom>
            <a:avLst/>
            <a:gdLst/>
            <a:ahLst/>
            <a:rect l="l" t="t" r="r" b="b"/>
            <a:pathLst>
              <a:path w="4066" h="2034">
                <a:moveTo>
                  <a:pt x="0" y="508"/>
                </a:moveTo>
                <a:lnTo>
                  <a:pt x="3048" y="508"/>
                </a:lnTo>
                <a:lnTo>
                  <a:pt x="3048" y="0"/>
                </a:lnTo>
                <a:lnTo>
                  <a:pt x="4065" y="1016"/>
                </a:lnTo>
                <a:lnTo>
                  <a:pt x="3048" y="2033"/>
                </a:lnTo>
                <a:lnTo>
                  <a:pt x="3048" y="1524"/>
                </a:lnTo>
                <a:lnTo>
                  <a:pt x="0" y="1524"/>
                </a:lnTo>
                <a:lnTo>
                  <a:pt x="0" y="508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3" name="CustomShape 24"/>
          <p:cNvSpPr/>
          <p:nvPr/>
        </p:nvSpPr>
        <p:spPr>
          <a:xfrm>
            <a:off x="784080" y="4663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4" name="CustomShape 25"/>
          <p:cNvSpPr/>
          <p:nvPr/>
        </p:nvSpPr>
        <p:spPr>
          <a:xfrm>
            <a:off x="1576080" y="4663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5" name="CustomShape 26"/>
          <p:cNvSpPr/>
          <p:nvPr/>
        </p:nvSpPr>
        <p:spPr>
          <a:xfrm>
            <a:off x="2368080" y="4663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6" name="CustomShape 27"/>
          <p:cNvSpPr/>
          <p:nvPr/>
        </p:nvSpPr>
        <p:spPr>
          <a:xfrm>
            <a:off x="784080" y="5167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7" name="CustomShape 28"/>
          <p:cNvSpPr/>
          <p:nvPr/>
        </p:nvSpPr>
        <p:spPr>
          <a:xfrm>
            <a:off x="1576080" y="5167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CustomShape 29"/>
          <p:cNvSpPr/>
          <p:nvPr/>
        </p:nvSpPr>
        <p:spPr>
          <a:xfrm>
            <a:off x="2368080" y="5167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CustomShape 30"/>
          <p:cNvSpPr/>
          <p:nvPr/>
        </p:nvSpPr>
        <p:spPr>
          <a:xfrm>
            <a:off x="784080" y="5671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CustomShape 31"/>
          <p:cNvSpPr/>
          <p:nvPr/>
        </p:nvSpPr>
        <p:spPr>
          <a:xfrm>
            <a:off x="1576080" y="5671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CustomShape 32"/>
          <p:cNvSpPr/>
          <p:nvPr/>
        </p:nvSpPr>
        <p:spPr>
          <a:xfrm>
            <a:off x="2368080" y="5671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CustomShape 33"/>
          <p:cNvSpPr/>
          <p:nvPr/>
        </p:nvSpPr>
        <p:spPr>
          <a:xfrm>
            <a:off x="784080" y="6175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CustomShape 34"/>
          <p:cNvSpPr/>
          <p:nvPr/>
        </p:nvSpPr>
        <p:spPr>
          <a:xfrm>
            <a:off x="1576080" y="6175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CustomShape 35"/>
          <p:cNvSpPr/>
          <p:nvPr/>
        </p:nvSpPr>
        <p:spPr>
          <a:xfrm>
            <a:off x="2368080" y="6175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5" name="CustomShape 36"/>
          <p:cNvSpPr/>
          <p:nvPr/>
        </p:nvSpPr>
        <p:spPr>
          <a:xfrm>
            <a:off x="784080" y="6679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6" name="CustomShape 37"/>
          <p:cNvSpPr/>
          <p:nvPr/>
        </p:nvSpPr>
        <p:spPr>
          <a:xfrm>
            <a:off x="1576080" y="6679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7" name="CustomShape 38"/>
          <p:cNvSpPr/>
          <p:nvPr/>
        </p:nvSpPr>
        <p:spPr>
          <a:xfrm>
            <a:off x="2368080" y="6679440"/>
            <a:ext cx="730800" cy="4564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8" name="CustomShape 39"/>
          <p:cNvSpPr/>
          <p:nvPr/>
        </p:nvSpPr>
        <p:spPr>
          <a:xfrm>
            <a:off x="1864800" y="3915360"/>
            <a:ext cx="1005120" cy="692280"/>
          </a:xfrm>
          <a:custGeom>
            <a:avLst/>
            <a:gdLst/>
            <a:ahLst/>
            <a:rect l="l" t="t" r="r" b="b"/>
            <a:pathLst>
              <a:path w="3145" h="2850">
                <a:moveTo>
                  <a:pt x="2109" y="1905"/>
                </a:moveTo>
                <a:lnTo>
                  <a:pt x="2108" y="1856"/>
                </a:lnTo>
                <a:lnTo>
                  <a:pt x="2105" y="1807"/>
                </a:lnTo>
                <a:lnTo>
                  <a:pt x="2101" y="1758"/>
                </a:lnTo>
                <a:lnTo>
                  <a:pt x="2094" y="1710"/>
                </a:lnTo>
                <a:lnTo>
                  <a:pt x="2086" y="1662"/>
                </a:lnTo>
                <a:lnTo>
                  <a:pt x="2076" y="1615"/>
                </a:lnTo>
                <a:lnTo>
                  <a:pt x="2065" y="1568"/>
                </a:lnTo>
                <a:lnTo>
                  <a:pt x="2051" y="1522"/>
                </a:lnTo>
                <a:lnTo>
                  <a:pt x="2036" y="1478"/>
                </a:lnTo>
                <a:lnTo>
                  <a:pt x="2020" y="1434"/>
                </a:lnTo>
                <a:lnTo>
                  <a:pt x="2001" y="1392"/>
                </a:lnTo>
                <a:lnTo>
                  <a:pt x="1981" y="1351"/>
                </a:lnTo>
                <a:lnTo>
                  <a:pt x="1960" y="1311"/>
                </a:lnTo>
                <a:lnTo>
                  <a:pt x="1937" y="1273"/>
                </a:lnTo>
                <a:lnTo>
                  <a:pt x="1913" y="1237"/>
                </a:lnTo>
                <a:lnTo>
                  <a:pt x="1888" y="1202"/>
                </a:lnTo>
                <a:lnTo>
                  <a:pt x="1861" y="1169"/>
                </a:lnTo>
                <a:lnTo>
                  <a:pt x="1833" y="1138"/>
                </a:lnTo>
                <a:lnTo>
                  <a:pt x="1804" y="1109"/>
                </a:lnTo>
                <a:lnTo>
                  <a:pt x="1774" y="1082"/>
                </a:lnTo>
                <a:lnTo>
                  <a:pt x="1743" y="1057"/>
                </a:lnTo>
                <a:lnTo>
                  <a:pt x="1711" y="1034"/>
                </a:lnTo>
                <a:lnTo>
                  <a:pt x="1678" y="1014"/>
                </a:lnTo>
                <a:lnTo>
                  <a:pt x="1644" y="995"/>
                </a:lnTo>
                <a:lnTo>
                  <a:pt x="1610" y="979"/>
                </a:lnTo>
                <a:lnTo>
                  <a:pt x="1575" y="966"/>
                </a:lnTo>
                <a:lnTo>
                  <a:pt x="1540" y="955"/>
                </a:lnTo>
                <a:lnTo>
                  <a:pt x="1505" y="946"/>
                </a:lnTo>
                <a:lnTo>
                  <a:pt x="1469" y="940"/>
                </a:lnTo>
                <a:lnTo>
                  <a:pt x="1433" y="936"/>
                </a:lnTo>
                <a:lnTo>
                  <a:pt x="1397" y="935"/>
                </a:lnTo>
                <a:lnTo>
                  <a:pt x="1361" y="936"/>
                </a:lnTo>
                <a:lnTo>
                  <a:pt x="1325" y="940"/>
                </a:lnTo>
                <a:lnTo>
                  <a:pt x="1289" y="946"/>
                </a:lnTo>
                <a:lnTo>
                  <a:pt x="1254" y="955"/>
                </a:lnTo>
                <a:lnTo>
                  <a:pt x="1219" y="966"/>
                </a:lnTo>
                <a:lnTo>
                  <a:pt x="1184" y="979"/>
                </a:lnTo>
                <a:lnTo>
                  <a:pt x="1150" y="995"/>
                </a:lnTo>
                <a:lnTo>
                  <a:pt x="1116" y="1014"/>
                </a:lnTo>
                <a:lnTo>
                  <a:pt x="1083" y="1034"/>
                </a:lnTo>
                <a:lnTo>
                  <a:pt x="1051" y="1057"/>
                </a:lnTo>
                <a:lnTo>
                  <a:pt x="1020" y="1082"/>
                </a:lnTo>
                <a:lnTo>
                  <a:pt x="990" y="1109"/>
                </a:lnTo>
                <a:lnTo>
                  <a:pt x="961" y="1138"/>
                </a:lnTo>
                <a:lnTo>
                  <a:pt x="933" y="1169"/>
                </a:lnTo>
                <a:lnTo>
                  <a:pt x="906" y="1202"/>
                </a:lnTo>
                <a:lnTo>
                  <a:pt x="881" y="1237"/>
                </a:lnTo>
                <a:lnTo>
                  <a:pt x="857" y="1273"/>
                </a:lnTo>
                <a:lnTo>
                  <a:pt x="834" y="1311"/>
                </a:lnTo>
                <a:lnTo>
                  <a:pt x="813" y="1351"/>
                </a:lnTo>
                <a:lnTo>
                  <a:pt x="793" y="1392"/>
                </a:lnTo>
                <a:lnTo>
                  <a:pt x="774" y="1434"/>
                </a:lnTo>
                <a:lnTo>
                  <a:pt x="758" y="1478"/>
                </a:lnTo>
                <a:lnTo>
                  <a:pt x="743" y="1522"/>
                </a:lnTo>
                <a:lnTo>
                  <a:pt x="729" y="1568"/>
                </a:lnTo>
                <a:lnTo>
                  <a:pt x="718" y="1615"/>
                </a:lnTo>
                <a:lnTo>
                  <a:pt x="708" y="1662"/>
                </a:lnTo>
                <a:lnTo>
                  <a:pt x="700" y="1710"/>
                </a:lnTo>
                <a:lnTo>
                  <a:pt x="693" y="1758"/>
                </a:lnTo>
                <a:lnTo>
                  <a:pt x="689" y="1807"/>
                </a:lnTo>
                <a:lnTo>
                  <a:pt x="686" y="1856"/>
                </a:lnTo>
                <a:lnTo>
                  <a:pt x="685" y="1905"/>
                </a:lnTo>
                <a:lnTo>
                  <a:pt x="0" y="1905"/>
                </a:lnTo>
                <a:lnTo>
                  <a:pt x="2" y="1809"/>
                </a:lnTo>
                <a:lnTo>
                  <a:pt x="7" y="1712"/>
                </a:lnTo>
                <a:lnTo>
                  <a:pt x="16" y="1617"/>
                </a:lnTo>
                <a:lnTo>
                  <a:pt x="29" y="1522"/>
                </a:lnTo>
                <a:lnTo>
                  <a:pt x="45" y="1428"/>
                </a:lnTo>
                <a:lnTo>
                  <a:pt x="64" y="1335"/>
                </a:lnTo>
                <a:lnTo>
                  <a:pt x="87" y="1243"/>
                </a:lnTo>
                <a:lnTo>
                  <a:pt x="113" y="1154"/>
                </a:lnTo>
                <a:lnTo>
                  <a:pt x="143" y="1066"/>
                </a:lnTo>
                <a:lnTo>
                  <a:pt x="176" y="980"/>
                </a:lnTo>
                <a:lnTo>
                  <a:pt x="211" y="897"/>
                </a:lnTo>
                <a:lnTo>
                  <a:pt x="250" y="817"/>
                </a:lnTo>
                <a:lnTo>
                  <a:pt x="292" y="739"/>
                </a:lnTo>
                <a:lnTo>
                  <a:pt x="337" y="664"/>
                </a:lnTo>
                <a:lnTo>
                  <a:pt x="384" y="593"/>
                </a:lnTo>
                <a:lnTo>
                  <a:pt x="435" y="524"/>
                </a:lnTo>
                <a:lnTo>
                  <a:pt x="487" y="460"/>
                </a:lnTo>
                <a:lnTo>
                  <a:pt x="542" y="399"/>
                </a:lnTo>
                <a:lnTo>
                  <a:pt x="599" y="341"/>
                </a:lnTo>
                <a:lnTo>
                  <a:pt x="658" y="288"/>
                </a:lnTo>
                <a:lnTo>
                  <a:pt x="719" y="239"/>
                </a:lnTo>
                <a:lnTo>
                  <a:pt x="782" y="195"/>
                </a:lnTo>
                <a:lnTo>
                  <a:pt x="846" y="154"/>
                </a:lnTo>
                <a:lnTo>
                  <a:pt x="912" y="119"/>
                </a:lnTo>
                <a:lnTo>
                  <a:pt x="979" y="87"/>
                </a:lnTo>
                <a:lnTo>
                  <a:pt x="1047" y="61"/>
                </a:lnTo>
                <a:lnTo>
                  <a:pt x="1116" y="39"/>
                </a:lnTo>
                <a:lnTo>
                  <a:pt x="1185" y="22"/>
                </a:lnTo>
                <a:lnTo>
                  <a:pt x="1256" y="10"/>
                </a:lnTo>
                <a:lnTo>
                  <a:pt x="1326" y="2"/>
                </a:lnTo>
                <a:lnTo>
                  <a:pt x="1397" y="0"/>
                </a:lnTo>
                <a:lnTo>
                  <a:pt x="1468" y="2"/>
                </a:lnTo>
                <a:lnTo>
                  <a:pt x="1538" y="10"/>
                </a:lnTo>
                <a:lnTo>
                  <a:pt x="1609" y="22"/>
                </a:lnTo>
                <a:lnTo>
                  <a:pt x="1678" y="39"/>
                </a:lnTo>
                <a:lnTo>
                  <a:pt x="1747" y="61"/>
                </a:lnTo>
                <a:lnTo>
                  <a:pt x="1815" y="87"/>
                </a:lnTo>
                <a:lnTo>
                  <a:pt x="1882" y="119"/>
                </a:lnTo>
                <a:lnTo>
                  <a:pt x="1948" y="154"/>
                </a:lnTo>
                <a:lnTo>
                  <a:pt x="2012" y="195"/>
                </a:lnTo>
                <a:lnTo>
                  <a:pt x="2075" y="239"/>
                </a:lnTo>
                <a:lnTo>
                  <a:pt x="2136" y="288"/>
                </a:lnTo>
                <a:lnTo>
                  <a:pt x="2195" y="341"/>
                </a:lnTo>
                <a:lnTo>
                  <a:pt x="2252" y="399"/>
                </a:lnTo>
                <a:lnTo>
                  <a:pt x="2307" y="460"/>
                </a:lnTo>
                <a:lnTo>
                  <a:pt x="2359" y="524"/>
                </a:lnTo>
                <a:lnTo>
                  <a:pt x="2410" y="593"/>
                </a:lnTo>
                <a:lnTo>
                  <a:pt x="2457" y="664"/>
                </a:lnTo>
                <a:lnTo>
                  <a:pt x="2502" y="739"/>
                </a:lnTo>
                <a:lnTo>
                  <a:pt x="2544" y="817"/>
                </a:lnTo>
                <a:lnTo>
                  <a:pt x="2583" y="897"/>
                </a:lnTo>
                <a:lnTo>
                  <a:pt x="2618" y="980"/>
                </a:lnTo>
                <a:lnTo>
                  <a:pt x="2651" y="1066"/>
                </a:lnTo>
                <a:lnTo>
                  <a:pt x="2681" y="1154"/>
                </a:lnTo>
                <a:lnTo>
                  <a:pt x="2707" y="1243"/>
                </a:lnTo>
                <a:lnTo>
                  <a:pt x="2730" y="1335"/>
                </a:lnTo>
                <a:lnTo>
                  <a:pt x="2749" y="1428"/>
                </a:lnTo>
                <a:lnTo>
                  <a:pt x="2765" y="1522"/>
                </a:lnTo>
                <a:lnTo>
                  <a:pt x="2778" y="1617"/>
                </a:lnTo>
                <a:lnTo>
                  <a:pt x="2787" y="1712"/>
                </a:lnTo>
                <a:lnTo>
                  <a:pt x="2792" y="1809"/>
                </a:lnTo>
                <a:lnTo>
                  <a:pt x="2794" y="1905"/>
                </a:lnTo>
                <a:lnTo>
                  <a:pt x="3144" y="1905"/>
                </a:lnTo>
                <a:lnTo>
                  <a:pt x="2452" y="2849"/>
                </a:lnTo>
                <a:lnTo>
                  <a:pt x="1759" y="1905"/>
                </a:lnTo>
                <a:lnTo>
                  <a:pt x="2109" y="1905"/>
                </a:lnTo>
              </a:path>
            </a:pathLst>
          </a:cu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9" name="CustomShape 40"/>
          <p:cNvSpPr/>
          <p:nvPr/>
        </p:nvSpPr>
        <p:spPr>
          <a:xfrm>
            <a:off x="2914560" y="4025520"/>
            <a:ext cx="365040" cy="365040"/>
          </a:xfrm>
          <a:custGeom>
            <a:avLst/>
            <a:gdLst/>
            <a:ahLst/>
            <a:rect l="l" t="t" r="r" b="b"/>
            <a:pathLst>
              <a:path w="1018" h="1018">
                <a:moveTo>
                  <a:pt x="400" y="0"/>
                </a:moveTo>
                <a:lnTo>
                  <a:pt x="616" y="0"/>
                </a:lnTo>
                <a:lnTo>
                  <a:pt x="616" y="400"/>
                </a:lnTo>
                <a:lnTo>
                  <a:pt x="1017" y="400"/>
                </a:lnTo>
                <a:lnTo>
                  <a:pt x="1017" y="616"/>
                </a:lnTo>
                <a:lnTo>
                  <a:pt x="616" y="616"/>
                </a:lnTo>
                <a:lnTo>
                  <a:pt x="616" y="1017"/>
                </a:lnTo>
                <a:lnTo>
                  <a:pt x="400" y="1017"/>
                </a:lnTo>
                <a:lnTo>
                  <a:pt x="400" y="616"/>
                </a:lnTo>
                <a:lnTo>
                  <a:pt x="0" y="616"/>
                </a:lnTo>
                <a:lnTo>
                  <a:pt x="0" y="400"/>
                </a:lnTo>
                <a:lnTo>
                  <a:pt x="400" y="400"/>
                </a:lnTo>
                <a:lnTo>
                  <a:pt x="40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CustomShape 1"/>
          <p:cNvSpPr/>
          <p:nvPr/>
        </p:nvSpPr>
        <p:spPr>
          <a:xfrm>
            <a:off x="720000" y="300960"/>
            <a:ext cx="8853480" cy="58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Exploring Data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Exploring Data: Definition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2" name="CustomShape 2"/>
          <p:cNvSpPr/>
          <p:nvPr/>
        </p:nvSpPr>
        <p:spPr>
          <a:xfrm>
            <a:off x="365760" y="1737360"/>
            <a:ext cx="5485320" cy="55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Exploratory Data Analysis:</a:t>
            </a:r>
            <a:endParaRPr b="0" lang="en-US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Is an approach/philosophy for data analysis that employs a variety of techniques (mostly graphical) to</a:t>
            </a:r>
            <a:endParaRPr b="0" lang="en-US" sz="26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maximize insight into a data set;</a:t>
            </a:r>
            <a:endParaRPr b="0" lang="en-US" sz="26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uncover underlying structure;</a:t>
            </a:r>
            <a:endParaRPr b="0" lang="en-US" sz="26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extract important variables;</a:t>
            </a:r>
            <a:endParaRPr b="0" lang="en-US" sz="26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detect outliers and anomalies;</a:t>
            </a:r>
            <a:endParaRPr b="0" lang="en-US" sz="26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test underlying assumptions;</a:t>
            </a:r>
            <a:endParaRPr b="0" lang="en-US" sz="26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develop parsimonious models; and</a:t>
            </a:r>
            <a:endParaRPr b="0" lang="en-US" sz="26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determine optimal factor settings.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333" name="CustomShape 3"/>
          <p:cNvSpPr/>
          <p:nvPr/>
        </p:nvSpPr>
        <p:spPr>
          <a:xfrm>
            <a:off x="2377440" y="6910560"/>
            <a:ext cx="74055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:https://www.itl.nist.gov/div898/handbook/eda/section1/eda11.htm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CustomShape 1"/>
          <p:cNvSpPr/>
          <p:nvPr/>
        </p:nvSpPr>
        <p:spPr>
          <a:xfrm>
            <a:off x="720000" y="300960"/>
            <a:ext cx="8853480" cy="58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Ever think to do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data science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but don’t know where to start?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" descr=""/>
          <p:cNvPicPr/>
          <p:nvPr/>
        </p:nvPicPr>
        <p:blipFill>
          <a:blip r:embed="rId1"/>
          <a:stretch/>
        </p:blipFill>
        <p:spPr>
          <a:xfrm>
            <a:off x="2520" y="817560"/>
            <a:ext cx="10079640" cy="5496120"/>
          </a:xfrm>
          <a:prstGeom prst="rect">
            <a:avLst/>
          </a:prstGeom>
          <a:ln>
            <a:noFill/>
          </a:ln>
        </p:spPr>
      </p:pic>
      <p:sp>
        <p:nvSpPr>
          <p:cNvPr id="1335" name="CustomShape 1"/>
          <p:cNvSpPr/>
          <p:nvPr/>
        </p:nvSpPr>
        <p:spPr>
          <a:xfrm>
            <a:off x="975960" y="6633000"/>
            <a:ext cx="81280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http://www.jeannjoroge.com/significance-of-exploratory-data-anaysis/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CustomShape 1"/>
          <p:cNvSpPr/>
          <p:nvPr/>
        </p:nvSpPr>
        <p:spPr>
          <a:xfrm>
            <a:off x="720000" y="300960"/>
            <a:ext cx="8853480" cy="58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Modeling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CustomShape 1"/>
          <p:cNvSpPr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Modeling: Types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38" name="" descr=""/>
          <p:cNvPicPr/>
          <p:nvPr/>
        </p:nvPicPr>
        <p:blipFill>
          <a:blip r:embed="rId1"/>
          <a:stretch/>
        </p:blipFill>
        <p:spPr>
          <a:xfrm>
            <a:off x="759240" y="1691640"/>
            <a:ext cx="8561880" cy="510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CustomShape 1"/>
          <p:cNvSpPr/>
          <p:nvPr/>
        </p:nvSpPr>
        <p:spPr>
          <a:xfrm>
            <a:off x="504000" y="301320"/>
            <a:ext cx="907128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Supervised Machine Learning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40" name="" descr=""/>
          <p:cNvPicPr/>
          <p:nvPr/>
        </p:nvPicPr>
        <p:blipFill>
          <a:blip r:embed="rId1"/>
          <a:stretch/>
        </p:blipFill>
        <p:spPr>
          <a:xfrm>
            <a:off x="2520" y="1848240"/>
            <a:ext cx="10080000" cy="4952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CustomShape 1"/>
          <p:cNvSpPr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Unsupervised Learning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42" name="CustomShape 2"/>
          <p:cNvSpPr/>
          <p:nvPr/>
        </p:nvSpPr>
        <p:spPr>
          <a:xfrm>
            <a:off x="504000" y="176868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43" name="" descr=""/>
          <p:cNvPicPr/>
          <p:nvPr/>
        </p:nvPicPr>
        <p:blipFill>
          <a:blip r:embed="rId1"/>
          <a:stretch/>
        </p:blipFill>
        <p:spPr>
          <a:xfrm>
            <a:off x="981720" y="2109240"/>
            <a:ext cx="8116920" cy="456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CustomShape 1"/>
          <p:cNvSpPr/>
          <p:nvPr/>
        </p:nvSpPr>
        <p:spPr>
          <a:xfrm>
            <a:off x="504000" y="301320"/>
            <a:ext cx="907128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Reinforcement Learning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45" name="" descr=""/>
          <p:cNvPicPr/>
          <p:nvPr/>
        </p:nvPicPr>
        <p:blipFill>
          <a:blip r:embed="rId1"/>
          <a:srcRect l="0" t="0" r="0" b="7902"/>
          <a:stretch/>
        </p:blipFill>
        <p:spPr>
          <a:xfrm>
            <a:off x="216000" y="1649880"/>
            <a:ext cx="9561240" cy="484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CustomShape 1"/>
          <p:cNvSpPr/>
          <p:nvPr/>
        </p:nvSpPr>
        <p:spPr>
          <a:xfrm>
            <a:off x="504000" y="301320"/>
            <a:ext cx="9071280" cy="58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How to choose one type from another ?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7" name="" descr=""/>
          <p:cNvPicPr/>
          <p:nvPr/>
        </p:nvPicPr>
        <p:blipFill>
          <a:blip r:embed="rId1"/>
          <a:stretch/>
        </p:blipFill>
        <p:spPr>
          <a:xfrm>
            <a:off x="360" y="1758240"/>
            <a:ext cx="10079640" cy="5669280"/>
          </a:xfrm>
          <a:prstGeom prst="rect">
            <a:avLst/>
          </a:prstGeom>
          <a:ln>
            <a:noFill/>
          </a:ln>
        </p:spPr>
      </p:pic>
      <p:sp>
        <p:nvSpPr>
          <p:cNvPr id="1348" name="CustomShape 1"/>
          <p:cNvSpPr/>
          <p:nvPr/>
        </p:nvSpPr>
        <p:spPr>
          <a:xfrm>
            <a:off x="504000" y="301320"/>
            <a:ext cx="907128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 Cheat Sheet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CustomShape 1"/>
          <p:cNvSpPr/>
          <p:nvPr/>
        </p:nvSpPr>
        <p:spPr>
          <a:xfrm>
            <a:off x="720000" y="300960"/>
            <a:ext cx="8853480" cy="58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Evaluating and Interpreting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" descr=""/>
          <p:cNvPicPr/>
          <p:nvPr/>
        </p:nvPicPr>
        <p:blipFill>
          <a:blip r:embed="rId1"/>
          <a:stretch/>
        </p:blipFill>
        <p:spPr>
          <a:xfrm>
            <a:off x="3200400" y="131760"/>
            <a:ext cx="6514560" cy="7141680"/>
          </a:xfrm>
          <a:prstGeom prst="rect">
            <a:avLst/>
          </a:prstGeom>
          <a:ln>
            <a:noFill/>
          </a:ln>
        </p:spPr>
      </p:pic>
      <p:sp>
        <p:nvSpPr>
          <p:cNvPr id="1146" name="CustomShape 1"/>
          <p:cNvSpPr/>
          <p:nvPr/>
        </p:nvSpPr>
        <p:spPr>
          <a:xfrm>
            <a:off x="182880" y="1620000"/>
            <a:ext cx="31982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Data Science Process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The Why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51" name="" descr=""/>
          <p:cNvPicPr/>
          <p:nvPr/>
        </p:nvPicPr>
        <p:blipFill>
          <a:blip r:embed="rId1"/>
          <a:stretch/>
        </p:blipFill>
        <p:spPr>
          <a:xfrm>
            <a:off x="1315080" y="1649880"/>
            <a:ext cx="7450200" cy="5587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The Why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53" name="" descr=""/>
          <p:cNvPicPr/>
          <p:nvPr/>
        </p:nvPicPr>
        <p:blipFill>
          <a:blip r:embed="rId1"/>
          <a:stretch/>
        </p:blipFill>
        <p:spPr>
          <a:xfrm>
            <a:off x="1177920" y="1645920"/>
            <a:ext cx="7724520" cy="579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The Why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55" name="" descr=""/>
          <p:cNvPicPr/>
          <p:nvPr/>
        </p:nvPicPr>
        <p:blipFill>
          <a:blip r:embed="rId1"/>
          <a:stretch/>
        </p:blipFill>
        <p:spPr>
          <a:xfrm>
            <a:off x="1482840" y="1671120"/>
            <a:ext cx="7114680" cy="533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CustomShape 1"/>
          <p:cNvSpPr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just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The How: Two Kinds of Evaluation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57" name="CustomShape 2"/>
          <p:cNvSpPr/>
          <p:nvPr/>
        </p:nvSpPr>
        <p:spPr>
          <a:xfrm>
            <a:off x="504000" y="1768680"/>
            <a:ext cx="442512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Offline Evaluation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Measures offline metrics  of prototyped model on historical data.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58" name="CustomShape 3"/>
          <p:cNvSpPr/>
          <p:nvPr/>
        </p:nvSpPr>
        <p:spPr>
          <a:xfrm>
            <a:off x="5152680" y="1768680"/>
            <a:ext cx="442512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Online Evaluation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Measures live metrics of deployed model on live data.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59" name="" descr=""/>
          <p:cNvPicPr/>
          <p:nvPr/>
        </p:nvPicPr>
        <p:blipFill>
          <a:blip r:embed="rId1"/>
          <a:stretch/>
        </p:blipFill>
        <p:spPr>
          <a:xfrm>
            <a:off x="2626560" y="4023360"/>
            <a:ext cx="4322520" cy="335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" descr=""/>
          <p:cNvPicPr/>
          <p:nvPr/>
        </p:nvPicPr>
        <p:blipFill>
          <a:blip r:embed="rId1"/>
          <a:stretch/>
        </p:blipFill>
        <p:spPr>
          <a:xfrm>
            <a:off x="1449360" y="989280"/>
            <a:ext cx="7182000" cy="558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CustomShape 1"/>
          <p:cNvSpPr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Evaluating Your Model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2" name="CustomShape 2"/>
          <p:cNvSpPr/>
          <p:nvPr/>
        </p:nvSpPr>
        <p:spPr>
          <a:xfrm>
            <a:off x="504000" y="1768680"/>
            <a:ext cx="2919240" cy="545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just">
              <a:lnSpc>
                <a:spcPct val="100000"/>
              </a:lnSpc>
              <a:spcBef>
                <a:spcPts val="1417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Classification Metrics</a:t>
            </a:r>
            <a:endParaRPr b="0" lang="en-US" sz="3200" spc="-1" strike="noStrike">
              <a:latin typeface="Arial"/>
            </a:endParaRPr>
          </a:p>
          <a:p>
            <a:pPr marL="432000" indent="-32220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Accuracy</a:t>
            </a:r>
            <a:endParaRPr b="0" lang="en-US" sz="3200" spc="-1" strike="noStrike">
              <a:latin typeface="Arial"/>
            </a:endParaRPr>
          </a:p>
          <a:p>
            <a:pPr marL="432000" indent="-32220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Confusion Matrix</a:t>
            </a:r>
            <a:endParaRPr b="0" lang="en-US" sz="3200" spc="-1" strike="noStrike">
              <a:latin typeface="Arial"/>
            </a:endParaRPr>
          </a:p>
          <a:p>
            <a:pPr marL="432000" indent="-32220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Log-Loss</a:t>
            </a:r>
            <a:endParaRPr b="0" lang="en-US" sz="3200" spc="-1" strike="noStrike">
              <a:latin typeface="Arial"/>
            </a:endParaRPr>
          </a:p>
          <a:p>
            <a:pPr marL="432000" indent="-32220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ROC/AUC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63" name="CustomShape 3"/>
          <p:cNvSpPr/>
          <p:nvPr/>
        </p:nvSpPr>
        <p:spPr>
          <a:xfrm>
            <a:off x="3571560" y="1768680"/>
            <a:ext cx="2919240" cy="49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just">
              <a:lnSpc>
                <a:spcPct val="100000"/>
              </a:lnSpc>
              <a:spcBef>
                <a:spcPts val="1417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Regression Metrics</a:t>
            </a:r>
            <a:endParaRPr b="0" lang="en-US" sz="3200" spc="-1" strike="noStrike">
              <a:latin typeface="Arial"/>
            </a:endParaRPr>
          </a:p>
          <a:p>
            <a:pPr marL="432000" indent="-32220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Root-Mean-Square Error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Mean Absolute Percentage Error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64" name="CustomShape 4"/>
          <p:cNvSpPr/>
          <p:nvPr/>
        </p:nvSpPr>
        <p:spPr>
          <a:xfrm>
            <a:off x="6639120" y="1768680"/>
            <a:ext cx="2919240" cy="39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just">
              <a:lnSpc>
                <a:spcPct val="100000"/>
              </a:lnSpc>
              <a:spcBef>
                <a:spcPts val="1417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Clustering Metrics</a:t>
            </a:r>
            <a:endParaRPr b="0" lang="en-US" sz="3200" spc="-1" strike="noStrike">
              <a:latin typeface="Arial"/>
            </a:endParaRPr>
          </a:p>
          <a:p>
            <a:pPr marL="432000" indent="-32220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Dunn Index</a:t>
            </a:r>
            <a:endParaRPr b="0" lang="en-US" sz="3200" spc="-1" strike="noStrike">
              <a:latin typeface="Arial"/>
            </a:endParaRPr>
          </a:p>
          <a:p>
            <a:pPr marL="432000" indent="-32220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Silhouette Coefficient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Hopkins Statistics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Classification Metrics: Accuracy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6" name="CustomShape 2"/>
          <p:cNvSpPr/>
          <p:nvPr/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1" lang="en-US" sz="3200" spc="-1" strike="noStrike">
                <a:latin typeface="Arial"/>
              </a:rPr>
              <a:t>Accuracy </a:t>
            </a:r>
            <a:r>
              <a:rPr b="0" lang="en-US" sz="3200" spc="-1" strike="noStrike">
                <a:latin typeface="Arial"/>
              </a:rPr>
              <a:t>is the fraction of predictions our model got right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67" name="" descr=""/>
          <p:cNvPicPr/>
          <p:nvPr/>
        </p:nvPicPr>
        <p:blipFill>
          <a:blip r:embed="rId1"/>
          <a:stretch/>
        </p:blipFill>
        <p:spPr>
          <a:xfrm>
            <a:off x="5212080" y="2651760"/>
            <a:ext cx="4467240" cy="2980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8" name="" descr=""/>
          <p:cNvPicPr/>
          <p:nvPr/>
        </p:nvPicPr>
        <p:blipFill>
          <a:blip r:embed="rId1"/>
          <a:srcRect l="52610" t="32173" r="5150" b="50163"/>
          <a:stretch/>
        </p:blipFill>
        <p:spPr>
          <a:xfrm>
            <a:off x="476640" y="5733000"/>
            <a:ext cx="4375440" cy="1370880"/>
          </a:xfrm>
          <a:prstGeom prst="rect">
            <a:avLst/>
          </a:prstGeom>
          <a:ln>
            <a:noFill/>
          </a:ln>
        </p:spPr>
      </p:pic>
      <p:pic>
        <p:nvPicPr>
          <p:cNvPr id="1369" name="" descr=""/>
          <p:cNvPicPr/>
          <p:nvPr/>
        </p:nvPicPr>
        <p:blipFill>
          <a:blip r:embed="rId2"/>
          <a:stretch/>
        </p:blipFill>
        <p:spPr>
          <a:xfrm>
            <a:off x="1211400" y="182880"/>
            <a:ext cx="7657560" cy="5474880"/>
          </a:xfrm>
          <a:prstGeom prst="rect">
            <a:avLst/>
          </a:prstGeom>
          <a:ln>
            <a:noFill/>
          </a:ln>
        </p:spPr>
      </p:pic>
      <p:sp>
        <p:nvSpPr>
          <p:cNvPr id="1370" name="CustomShape 1"/>
          <p:cNvSpPr/>
          <p:nvPr/>
        </p:nvSpPr>
        <p:spPr>
          <a:xfrm>
            <a:off x="4389120" y="6126480"/>
            <a:ext cx="1919880" cy="456840"/>
          </a:xfrm>
          <a:custGeom>
            <a:avLst/>
            <a:gdLst/>
            <a:ahLst/>
            <a:rect l="l" t="t" r="r" b="b"/>
            <a:pathLst>
              <a:path w="5336" h="1272">
                <a:moveTo>
                  <a:pt x="0" y="317"/>
                </a:moveTo>
                <a:lnTo>
                  <a:pt x="4001" y="317"/>
                </a:lnTo>
                <a:lnTo>
                  <a:pt x="4001" y="0"/>
                </a:lnTo>
                <a:lnTo>
                  <a:pt x="5335" y="635"/>
                </a:lnTo>
                <a:lnTo>
                  <a:pt x="4001" y="1271"/>
                </a:lnTo>
                <a:lnTo>
                  <a:pt x="4001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1" name="CustomShape 2"/>
          <p:cNvSpPr/>
          <p:nvPr/>
        </p:nvSpPr>
        <p:spPr>
          <a:xfrm>
            <a:off x="6331680" y="6184800"/>
            <a:ext cx="36093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Higher is better (</a:t>
            </a:r>
            <a:r>
              <a:rPr b="1" lang="en-US" sz="1800" spc="-1" strike="noStrike">
                <a:solidFill>
                  <a:srgbClr val="ce181e"/>
                </a:solidFill>
                <a:latin typeface="Arial"/>
              </a:rPr>
              <a:t>but not always!</a:t>
            </a:r>
            <a:r>
              <a:rPr b="0" lang="en-US" sz="1800" spc="-1" strike="noStrike">
                <a:solidFill>
                  <a:srgbClr val="ce181e"/>
                </a:solidFill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Regression Metrics: RMSE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73" name="" descr=""/>
          <p:cNvPicPr/>
          <p:nvPr/>
        </p:nvPicPr>
        <p:blipFill>
          <a:blip r:embed="rId1"/>
          <a:stretch/>
        </p:blipFill>
        <p:spPr>
          <a:xfrm>
            <a:off x="1504440" y="1491120"/>
            <a:ext cx="6923520" cy="4428360"/>
          </a:xfrm>
          <a:prstGeom prst="rect">
            <a:avLst/>
          </a:prstGeom>
          <a:ln>
            <a:noFill/>
          </a:ln>
        </p:spPr>
      </p:pic>
      <p:pic>
        <p:nvPicPr>
          <p:cNvPr id="1374" name="" descr=""/>
          <p:cNvPicPr/>
          <p:nvPr/>
        </p:nvPicPr>
        <p:blipFill>
          <a:blip r:embed="rId2"/>
          <a:stretch/>
        </p:blipFill>
        <p:spPr>
          <a:xfrm>
            <a:off x="1005840" y="6092640"/>
            <a:ext cx="3114000" cy="856440"/>
          </a:xfrm>
          <a:prstGeom prst="rect">
            <a:avLst/>
          </a:prstGeom>
          <a:ln>
            <a:noFill/>
          </a:ln>
        </p:spPr>
      </p:pic>
      <p:sp>
        <p:nvSpPr>
          <p:cNvPr id="1375" name="CustomShape 2"/>
          <p:cNvSpPr/>
          <p:nvPr/>
        </p:nvSpPr>
        <p:spPr>
          <a:xfrm>
            <a:off x="4480560" y="6400800"/>
            <a:ext cx="1828440" cy="273960"/>
          </a:xfrm>
          <a:custGeom>
            <a:avLst/>
            <a:gdLst/>
            <a:ahLst/>
            <a:rect l="l" t="t" r="r" b="b"/>
            <a:pathLst>
              <a:path w="5082" h="764">
                <a:moveTo>
                  <a:pt x="0" y="190"/>
                </a:moveTo>
                <a:lnTo>
                  <a:pt x="3810" y="190"/>
                </a:lnTo>
                <a:lnTo>
                  <a:pt x="3810" y="0"/>
                </a:lnTo>
                <a:lnTo>
                  <a:pt x="5081" y="381"/>
                </a:lnTo>
                <a:lnTo>
                  <a:pt x="3810" y="763"/>
                </a:lnTo>
                <a:lnTo>
                  <a:pt x="3810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6" name="CustomShape 3"/>
          <p:cNvSpPr/>
          <p:nvPr/>
        </p:nvSpPr>
        <p:spPr>
          <a:xfrm>
            <a:off x="6475680" y="6328800"/>
            <a:ext cx="19573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Smaller is better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latin typeface="Arial"/>
              </a:rPr>
              <a:t>Clustering Metrics: Silhouette Coefficient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78" name="" descr=""/>
          <p:cNvPicPr/>
          <p:nvPr/>
        </p:nvPicPr>
        <p:blipFill>
          <a:blip r:embed="rId1"/>
          <a:srcRect l="0" t="53115" r="0" b="5620"/>
          <a:stretch/>
        </p:blipFill>
        <p:spPr>
          <a:xfrm>
            <a:off x="629280" y="1905120"/>
            <a:ext cx="8821800" cy="2728800"/>
          </a:xfrm>
          <a:prstGeom prst="rect">
            <a:avLst/>
          </a:prstGeom>
          <a:ln>
            <a:noFill/>
          </a:ln>
        </p:spPr>
      </p:pic>
      <p:pic>
        <p:nvPicPr>
          <p:cNvPr id="1379" name="" descr=""/>
          <p:cNvPicPr/>
          <p:nvPr/>
        </p:nvPicPr>
        <p:blipFill>
          <a:blip r:embed="rId2"/>
          <a:stretch/>
        </p:blipFill>
        <p:spPr>
          <a:xfrm>
            <a:off x="891000" y="5826600"/>
            <a:ext cx="2949120" cy="848160"/>
          </a:xfrm>
          <a:prstGeom prst="rect">
            <a:avLst/>
          </a:prstGeom>
          <a:ln>
            <a:noFill/>
          </a:ln>
        </p:spPr>
      </p:pic>
      <p:sp>
        <p:nvSpPr>
          <p:cNvPr id="1380" name="Line 2"/>
          <p:cNvSpPr/>
          <p:nvPr/>
        </p:nvSpPr>
        <p:spPr>
          <a:xfrm flipV="1">
            <a:off x="3291840" y="5486400"/>
            <a:ext cx="548640" cy="340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CustomShape 3"/>
          <p:cNvSpPr/>
          <p:nvPr/>
        </p:nvSpPr>
        <p:spPr>
          <a:xfrm>
            <a:off x="3763800" y="4994280"/>
            <a:ext cx="3332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Average distance inside cluster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2" name="CustomShape 4"/>
          <p:cNvSpPr/>
          <p:nvPr/>
        </p:nvSpPr>
        <p:spPr>
          <a:xfrm>
            <a:off x="515520" y="4706280"/>
            <a:ext cx="28872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Average distance between cluster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3" name="Line 5"/>
          <p:cNvSpPr/>
          <p:nvPr/>
        </p:nvSpPr>
        <p:spPr>
          <a:xfrm flipH="1" flipV="1">
            <a:off x="1920240" y="5308560"/>
            <a:ext cx="182880" cy="518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4" name="CustomShape 6"/>
          <p:cNvSpPr/>
          <p:nvPr/>
        </p:nvSpPr>
        <p:spPr>
          <a:xfrm>
            <a:off x="4206240" y="6126480"/>
            <a:ext cx="2011320" cy="273960"/>
          </a:xfrm>
          <a:custGeom>
            <a:avLst/>
            <a:gdLst/>
            <a:ahLst/>
            <a:rect l="l" t="t" r="r" b="b"/>
            <a:pathLst>
              <a:path w="5590" h="764">
                <a:moveTo>
                  <a:pt x="0" y="190"/>
                </a:moveTo>
                <a:lnTo>
                  <a:pt x="4191" y="190"/>
                </a:lnTo>
                <a:lnTo>
                  <a:pt x="4191" y="0"/>
                </a:lnTo>
                <a:lnTo>
                  <a:pt x="5589" y="381"/>
                </a:lnTo>
                <a:lnTo>
                  <a:pt x="4191" y="763"/>
                </a:lnTo>
                <a:lnTo>
                  <a:pt x="4191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5" name="CustomShape 7"/>
          <p:cNvSpPr/>
          <p:nvPr/>
        </p:nvSpPr>
        <p:spPr>
          <a:xfrm>
            <a:off x="6309360" y="5669280"/>
            <a:ext cx="33832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Bigger than 0</a:t>
            </a:r>
            <a:r>
              <a:rPr b="0" lang="en-US" sz="1800" spc="-1" strike="noStrike">
                <a:latin typeface="Arial"/>
              </a:rPr>
              <a:t>: Well clustered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6" name="CustomShape 8"/>
          <p:cNvSpPr/>
          <p:nvPr/>
        </p:nvSpPr>
        <p:spPr>
          <a:xfrm>
            <a:off x="6309360" y="6605280"/>
            <a:ext cx="35056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Smaller than 0</a:t>
            </a:r>
            <a:r>
              <a:rPr b="0" lang="en-US" sz="1800" spc="-1" strike="noStrike">
                <a:latin typeface="Arial"/>
              </a:rPr>
              <a:t>: Poorly clustered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7" name="CustomShape 9"/>
          <p:cNvSpPr/>
          <p:nvPr/>
        </p:nvSpPr>
        <p:spPr>
          <a:xfrm>
            <a:off x="6309360" y="6101280"/>
            <a:ext cx="30409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Equal with 0</a:t>
            </a:r>
            <a:r>
              <a:rPr b="0" lang="en-US" sz="1800" spc="-1" strike="noStrike">
                <a:latin typeface="Arial"/>
              </a:rPr>
              <a:t>: Only 1 cluster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CustomShape 1"/>
          <p:cNvSpPr/>
          <p:nvPr/>
        </p:nvSpPr>
        <p:spPr>
          <a:xfrm>
            <a:off x="720000" y="300960"/>
            <a:ext cx="8853480" cy="58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Data Science Pipeline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CustomShape 1"/>
          <p:cNvSpPr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Interpreting Your Model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89" name="CustomShape 2"/>
          <p:cNvSpPr/>
          <p:nvPr/>
        </p:nvSpPr>
        <p:spPr>
          <a:xfrm>
            <a:off x="504000" y="1681920"/>
            <a:ext cx="9070200" cy="54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If a machine learning model performs well,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why not just trust the model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and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ignore why it made a certain decision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?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problem is that a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single metric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, such as classification accuracy,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is an incomplete description of most real-world tasks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.”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(Doshi-Velez and Kim 2017 in “Towards A Rigorous Science of Interpretable Machine Learning”)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Newton’s Second Law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91" name="" descr=""/>
          <p:cNvPicPr/>
          <p:nvPr/>
        </p:nvPicPr>
        <p:blipFill>
          <a:blip r:embed="rId1"/>
          <a:stretch/>
        </p:blipFill>
        <p:spPr>
          <a:xfrm>
            <a:off x="3457080" y="3488760"/>
            <a:ext cx="3171240" cy="134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1" dur="indefinite" restart="never" nodeType="tmRoot">
          <p:childTnLst>
            <p:seq>
              <p:cTn id="1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Gravitational Force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93" name="" descr=""/>
          <p:cNvPicPr/>
          <p:nvPr/>
        </p:nvPicPr>
        <p:blipFill>
          <a:blip r:embed="rId1"/>
          <a:stretch/>
        </p:blipFill>
        <p:spPr>
          <a:xfrm>
            <a:off x="2761560" y="3466440"/>
            <a:ext cx="4561920" cy="214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3" dur="indefinite" restart="never" nodeType="tmRoot">
          <p:childTnLst>
            <p:seq>
              <p:cTn id="1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CustomShape 1"/>
          <p:cNvSpPr/>
          <p:nvPr/>
        </p:nvSpPr>
        <p:spPr>
          <a:xfrm>
            <a:off x="324000" y="3293640"/>
            <a:ext cx="342756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Standard Model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95" name="" descr=""/>
          <p:cNvPicPr/>
          <p:nvPr/>
        </p:nvPicPr>
        <p:blipFill>
          <a:blip r:embed="rId1"/>
          <a:stretch/>
        </p:blipFill>
        <p:spPr>
          <a:xfrm>
            <a:off x="4023360" y="205920"/>
            <a:ext cx="5921280" cy="6933960"/>
          </a:xfrm>
          <a:prstGeom prst="rect">
            <a:avLst/>
          </a:prstGeom>
          <a:ln>
            <a:noFill/>
          </a:ln>
        </p:spPr>
      </p:pic>
      <p:sp>
        <p:nvSpPr>
          <p:cNvPr id="1396" name="CustomShape 2"/>
          <p:cNvSpPr/>
          <p:nvPr/>
        </p:nvSpPr>
        <p:spPr>
          <a:xfrm>
            <a:off x="598320" y="4865400"/>
            <a:ext cx="28342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Explanation</a:t>
            </a:r>
            <a:r>
              <a:rPr b="0" lang="en-US" sz="1800" spc="-1" strike="noStrike">
                <a:latin typeface="Arial"/>
              </a:rPr>
              <a:t>: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https://bit.ly/2QrGawL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5" dur="indefinite" restart="never" nodeType="tmRoot">
          <p:childTnLst>
            <p:seq>
              <p:cTn id="1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TextShape 1"/>
          <p:cNvSpPr txBox="1"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latin typeface="Arial"/>
              </a:rPr>
              <a:t>Linear Regression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1398" name="" descr=""/>
          <p:cNvPicPr/>
          <p:nvPr/>
        </p:nvPicPr>
        <p:blipFill>
          <a:blip r:embed="rId1"/>
          <a:stretch/>
        </p:blipFill>
        <p:spPr>
          <a:xfrm>
            <a:off x="277200" y="1671480"/>
            <a:ext cx="9625680" cy="511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7" dur="indefinite" restart="never" nodeType="tmRoot">
          <p:childTnLst>
            <p:seq>
              <p:cTn id="1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TextShape 1"/>
          <p:cNvSpPr txBox="1"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latin typeface="Arial"/>
              </a:rPr>
              <a:t>Random Forest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1400" name="" descr=""/>
          <p:cNvPicPr/>
          <p:nvPr/>
        </p:nvPicPr>
        <p:blipFill>
          <a:blip r:embed="rId1"/>
          <a:stretch/>
        </p:blipFill>
        <p:spPr>
          <a:xfrm>
            <a:off x="221760" y="1695600"/>
            <a:ext cx="9717120" cy="485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9" dur="indefinite" restart="never" nodeType="tmRoot">
          <p:childTnLst>
            <p:seq>
              <p:cTn id="1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Neural Network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02" name="" descr=""/>
          <p:cNvPicPr/>
          <p:nvPr/>
        </p:nvPicPr>
        <p:blipFill>
          <a:blip r:embed="rId1"/>
          <a:stretch/>
        </p:blipFill>
        <p:spPr>
          <a:xfrm>
            <a:off x="1097280" y="1992960"/>
            <a:ext cx="7886160" cy="5047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1" dur="indefinite" restart="never" nodeType="tmRoot">
          <p:childTnLst>
            <p:seq>
              <p:cTn id="1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CustomShape 1"/>
          <p:cNvSpPr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Weight Plot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04" name="CustomShape 2"/>
          <p:cNvSpPr/>
          <p:nvPr/>
        </p:nvSpPr>
        <p:spPr>
          <a:xfrm>
            <a:off x="504000" y="176868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05" name="" descr=""/>
          <p:cNvPicPr/>
          <p:nvPr/>
        </p:nvPicPr>
        <p:blipFill>
          <a:blip r:embed="rId1"/>
          <a:stretch/>
        </p:blipFill>
        <p:spPr>
          <a:xfrm>
            <a:off x="1280520" y="1761120"/>
            <a:ext cx="7519680" cy="5370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3" dur="indefinite" restart="never" nodeType="tmRoot">
          <p:childTnLst>
            <p:seq>
              <p:cTn id="1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CustomShape 1"/>
          <p:cNvSpPr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Feature Importance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07" name="CustomShape 2"/>
          <p:cNvSpPr/>
          <p:nvPr/>
        </p:nvSpPr>
        <p:spPr>
          <a:xfrm>
            <a:off x="504000" y="176868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08" name="" descr=""/>
          <p:cNvPicPr/>
          <p:nvPr/>
        </p:nvPicPr>
        <p:blipFill>
          <a:blip r:embed="rId1"/>
          <a:stretch/>
        </p:blipFill>
        <p:spPr>
          <a:xfrm>
            <a:off x="1324800" y="2007360"/>
            <a:ext cx="7430760" cy="530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5" dur="indefinite" restart="never" nodeType="tmRoot">
          <p:childTnLst>
            <p:seq>
              <p:cTn id="1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CustomShape 1"/>
          <p:cNvSpPr/>
          <p:nvPr/>
        </p:nvSpPr>
        <p:spPr>
          <a:xfrm>
            <a:off x="720000" y="300960"/>
            <a:ext cx="8853480" cy="58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Deploying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7" dur="indefinite" restart="never" nodeType="tmRoot">
          <p:childTnLst>
            <p:seq>
              <p:cTn id="1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TextShape 1"/>
          <p:cNvSpPr txBox="1"/>
          <p:nvPr/>
        </p:nvSpPr>
        <p:spPr>
          <a:xfrm>
            <a:off x="548640" y="2325240"/>
            <a:ext cx="3474720" cy="2500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latin typeface="Arial"/>
              </a:rPr>
              <a:t>GitHub’s Data Science Workflow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1149" name="" descr=""/>
          <p:cNvPicPr/>
          <p:nvPr/>
        </p:nvPicPr>
        <p:blipFill>
          <a:blip r:embed="rId1"/>
          <a:stretch/>
        </p:blipFill>
        <p:spPr>
          <a:xfrm>
            <a:off x="4443480" y="692640"/>
            <a:ext cx="5485680" cy="612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CustomShape 1"/>
          <p:cNvSpPr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Implement Your Model as Data Products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11" name="CustomShape 2"/>
          <p:cNvSpPr/>
          <p:nvPr/>
        </p:nvSpPr>
        <p:spPr>
          <a:xfrm>
            <a:off x="504000" y="1768680"/>
            <a:ext cx="442512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Mobile Application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12" name="CustomShape 3"/>
          <p:cNvSpPr/>
          <p:nvPr/>
        </p:nvSpPr>
        <p:spPr>
          <a:xfrm>
            <a:off x="5152680" y="1768680"/>
            <a:ext cx="442512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Web Application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413" name="" descr=""/>
          <p:cNvPicPr/>
          <p:nvPr/>
        </p:nvPicPr>
        <p:blipFill>
          <a:blip r:embed="rId1"/>
          <a:srcRect l="18240" t="0" r="18628" b="0"/>
          <a:stretch/>
        </p:blipFill>
        <p:spPr>
          <a:xfrm>
            <a:off x="546120" y="2344320"/>
            <a:ext cx="4183920" cy="3740760"/>
          </a:xfrm>
          <a:prstGeom prst="rect">
            <a:avLst/>
          </a:prstGeom>
          <a:ln>
            <a:noFill/>
          </a:ln>
        </p:spPr>
      </p:pic>
      <p:pic>
        <p:nvPicPr>
          <p:cNvPr id="1414" name="" descr=""/>
          <p:cNvPicPr/>
          <p:nvPr/>
        </p:nvPicPr>
        <p:blipFill>
          <a:blip r:embed="rId2"/>
          <a:srcRect l="0" t="61626" r="32142" b="0"/>
          <a:stretch/>
        </p:blipFill>
        <p:spPr>
          <a:xfrm>
            <a:off x="4907880" y="3011760"/>
            <a:ext cx="4950720" cy="228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9" dur="indefinite" restart="never" nodeType="tmRoot">
          <p:childTnLst>
            <p:seq>
              <p:cTn id="1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CustomShape 1"/>
          <p:cNvSpPr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6" name="CustomShape 2"/>
          <p:cNvSpPr/>
          <p:nvPr/>
        </p:nvSpPr>
        <p:spPr>
          <a:xfrm>
            <a:off x="504000" y="1768680"/>
            <a:ext cx="442512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3000"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Shiny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Plumber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Shiny-Proxy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Support Library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ggplot2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R2d3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Plotly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Leaflet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17" name="CustomShape 3"/>
          <p:cNvSpPr/>
          <p:nvPr/>
        </p:nvSpPr>
        <p:spPr>
          <a:xfrm>
            <a:off x="5152680" y="1768680"/>
            <a:ext cx="442512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8000"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Python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Django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Flask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Dash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Support Library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Plotly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Bokeh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Leaflet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18" name="CustomShape 4"/>
          <p:cNvSpPr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9" name="TextShape 5"/>
          <p:cNvSpPr txBox="1"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latin typeface="Arial"/>
              </a:rPr>
              <a:t>R vs Python</a:t>
            </a:r>
            <a:endParaRPr b="1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1" dur="indefinite" restart="never" nodeType="tmRoot">
          <p:childTnLst>
            <p:seq>
              <p:cTn id="1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TextShape 1"/>
          <p:cNvSpPr txBox="1"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latin typeface="Arial"/>
              </a:rPr>
              <a:t>Example: Web Application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1421" name="" descr=""/>
          <p:cNvPicPr/>
          <p:nvPr/>
        </p:nvPicPr>
        <p:blipFill>
          <a:blip r:embed="rId1"/>
          <a:stretch/>
        </p:blipFill>
        <p:spPr>
          <a:xfrm>
            <a:off x="171000" y="1905480"/>
            <a:ext cx="9743760" cy="425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3" dur="indefinite" restart="never" nodeType="tmRoot">
          <p:childTnLst>
            <p:seq>
              <p:cTn id="1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TextShape 1"/>
          <p:cNvSpPr txBox="1"/>
          <p:nvPr/>
        </p:nvSpPr>
        <p:spPr>
          <a:xfrm>
            <a:off x="720000" y="300960"/>
            <a:ext cx="8853480" cy="126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latin typeface="Arial"/>
              </a:rPr>
              <a:t>Example: Big Data ML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1423" name="" descr=""/>
          <p:cNvPicPr/>
          <p:nvPr/>
        </p:nvPicPr>
        <p:blipFill>
          <a:blip r:embed="rId1"/>
          <a:stretch/>
        </p:blipFill>
        <p:spPr>
          <a:xfrm>
            <a:off x="1188720" y="1798200"/>
            <a:ext cx="7608240" cy="559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5" dur="indefinite" restart="never" nodeType="tmRoot">
          <p:childTnLst>
            <p:seq>
              <p:cTn id="1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TextShape 1"/>
          <p:cNvSpPr txBox="1"/>
          <p:nvPr/>
        </p:nvSpPr>
        <p:spPr>
          <a:xfrm>
            <a:off x="720000" y="300960"/>
            <a:ext cx="8853480" cy="5843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3200" spc="-1" strike="noStrike">
                <a:latin typeface="Arial"/>
              </a:rPr>
              <a:t>Question</a:t>
            </a:r>
            <a:endParaRPr b="1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7" dur="indefinite" restart="never" nodeType="tmRoot">
          <p:childTnLst>
            <p:seq>
              <p:cTn id="1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" descr=""/>
          <p:cNvPicPr/>
          <p:nvPr/>
        </p:nvPicPr>
        <p:blipFill>
          <a:blip r:embed="rId1"/>
          <a:stretch/>
        </p:blipFill>
        <p:spPr>
          <a:xfrm>
            <a:off x="5120640" y="640080"/>
            <a:ext cx="4389120" cy="6147000"/>
          </a:xfrm>
          <a:prstGeom prst="rect">
            <a:avLst/>
          </a:prstGeom>
          <a:ln>
            <a:noFill/>
          </a:ln>
        </p:spPr>
      </p:pic>
      <p:sp>
        <p:nvSpPr>
          <p:cNvPr id="1151" name="TextShape 1"/>
          <p:cNvSpPr txBox="1"/>
          <p:nvPr/>
        </p:nvSpPr>
        <p:spPr>
          <a:xfrm>
            <a:off x="548640" y="2325600"/>
            <a:ext cx="3474720" cy="2500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latin typeface="Arial"/>
              </a:rPr>
              <a:t>Binary Edge’s Data Science Workflow</a:t>
            </a:r>
            <a:endParaRPr b="1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</TotalTime>
  <Application>LibreOffice/6.1.2.1$Linux_X86_64 LibreOffice_project/10$Build-1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2018-11-05T18:24:10Z</dcterms:created>
  <dc:creator/>
  <dc:description/>
  <dc:language>en-US</dc:language>
  <cp:lastModifiedBy/>
  <dcterms:modified xsi:type="dcterms:W3CDTF">2018-11-08T11:29:18Z</dcterms:modified>
  <cp:revision>37</cp:revision>
  <dc:subject/>
  <dc:title>Impress</dc:title>
</cp:coreProperties>
</file>